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0" r:id="rId2"/>
    <p:sldMasterId id="2147483693" r:id="rId3"/>
  </p:sldMasterIdLst>
  <p:notesMasterIdLst>
    <p:notesMasterId r:id="rId34"/>
  </p:notesMasterIdLst>
  <p:sldIdLst>
    <p:sldId id="256" r:id="rId4"/>
    <p:sldId id="301" r:id="rId5"/>
    <p:sldId id="294" r:id="rId6"/>
    <p:sldId id="306" r:id="rId7"/>
    <p:sldId id="295" r:id="rId8"/>
    <p:sldId id="291" r:id="rId9"/>
    <p:sldId id="289" r:id="rId10"/>
    <p:sldId id="290" r:id="rId11"/>
    <p:sldId id="293" r:id="rId12"/>
    <p:sldId id="302" r:id="rId13"/>
    <p:sldId id="303" r:id="rId14"/>
    <p:sldId id="305" r:id="rId15"/>
    <p:sldId id="307" r:id="rId16"/>
    <p:sldId id="283" r:id="rId17"/>
    <p:sldId id="277" r:id="rId18"/>
    <p:sldId id="279" r:id="rId19"/>
    <p:sldId id="288" r:id="rId20"/>
    <p:sldId id="284" r:id="rId21"/>
    <p:sldId id="285" r:id="rId22"/>
    <p:sldId id="286" r:id="rId23"/>
    <p:sldId id="297" r:id="rId24"/>
    <p:sldId id="287" r:id="rId25"/>
    <p:sldId id="298" r:id="rId26"/>
    <p:sldId id="299" r:id="rId27"/>
    <p:sldId id="300" r:id="rId28"/>
    <p:sldId id="280" r:id="rId29"/>
    <p:sldId id="281" r:id="rId30"/>
    <p:sldId id="276" r:id="rId31"/>
    <p:sldId id="274" r:id="rId32"/>
    <p:sldId id="282"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71AB"/>
    <a:srgbClr val="5C8727"/>
    <a:srgbClr val="F19E1F"/>
    <a:srgbClr val="142248"/>
    <a:srgbClr val="A5A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6" autoAdjust="0"/>
    <p:restoredTop sz="91546"/>
  </p:normalViewPr>
  <p:slideViewPr>
    <p:cSldViewPr snapToGrid="0">
      <p:cViewPr varScale="1">
        <p:scale>
          <a:sx n="74" d="100"/>
          <a:sy n="74" d="100"/>
        </p:scale>
        <p:origin x="35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3234E-EABE-1648-BD01-7E305A3B6119}" type="datetimeFigureOut">
              <a:rPr lang="en-US" smtClean="0"/>
              <a:t>3/14/18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D2F5D-F62C-EF42-B5E2-C7A21E332D56}" type="slidenum">
              <a:rPr lang="en-US" smtClean="0"/>
              <a:t>‹#›</a:t>
            </a:fld>
            <a:endParaRPr lang="en-US"/>
          </a:p>
        </p:txBody>
      </p:sp>
    </p:spTree>
    <p:extLst>
      <p:ext uri="{BB962C8B-B14F-4D97-AF65-F5344CB8AC3E}">
        <p14:creationId xmlns:p14="http://schemas.microsoft.com/office/powerpoint/2010/main" val="40608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1219200" y="3257550"/>
            <a:ext cx="67056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latin typeface="Open Sans Regular"/>
            </a:endParaRPr>
          </a:p>
        </p:txBody>
      </p:sp>
    </p:spTree>
    <p:extLst>
      <p:ext uri="{BB962C8B-B14F-4D97-AF65-F5344CB8AC3E}">
        <p14:creationId xmlns:p14="http://schemas.microsoft.com/office/powerpoint/2010/main" val="229293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Postdoc -&gt; Assistant Professor U Minnesota </a:t>
            </a: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444287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AutoNum type="arabicPeriod"/>
            </a:pPr>
            <a:r>
              <a:rPr lang="en"/>
              <a:t>Early adopters were plant oriented with relatively small datasets: AVATOL Next Generation Phenomics for the Tree of Life, ClearedLeaf DB</a:t>
            </a:r>
            <a:endParaRPr/>
          </a:p>
          <a:p>
            <a:pPr marL="457200" lvl="0" indent="-298450" rtl="0">
              <a:spcBef>
                <a:spcPts val="0"/>
              </a:spcBef>
              <a:spcAft>
                <a:spcPts val="0"/>
              </a:spcAft>
              <a:buSzPts val="1100"/>
              <a:buAutoNum type="arabicPeriod"/>
            </a:pPr>
            <a:r>
              <a:rPr lang="en"/>
              <a:t>Next wave of adopters were still plant focused, but broadened the volume of data (NEVP, SERNEC) and scope of work (AISO -- which later became PIA and is part of the CROP ontology project -- are using Bisque as a GUI for their segmentation and machine learning algorithms.</a:t>
            </a:r>
            <a:endParaRPr/>
          </a:p>
          <a:p>
            <a:pPr marL="457200" lvl="0" indent="-298450" rtl="0">
              <a:spcBef>
                <a:spcPts val="0"/>
              </a:spcBef>
              <a:spcAft>
                <a:spcPts val="0"/>
              </a:spcAft>
              <a:buSzPts val="1100"/>
              <a:buAutoNum type="arabicPeriod"/>
            </a:pPr>
            <a:r>
              <a:rPr lang="en"/>
              <a:t>Newest users span disciplines, including dragon- and damsel flies, in situ hybridization of mouse brains, and cancer imaging storage.</a:t>
            </a:r>
            <a:endParaRPr/>
          </a:p>
        </p:txBody>
      </p:sp>
    </p:spTree>
    <p:extLst>
      <p:ext uri="{BB962C8B-B14F-4D97-AF65-F5344CB8AC3E}">
        <p14:creationId xmlns:p14="http://schemas.microsoft.com/office/powerpoint/2010/main" val="23707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Main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Solving a bottleneck for one group leads to empowering other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Metadata is as important as data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Now other groups like </a:t>
            </a:r>
            <a:r>
              <a:rPr lang="en-US" dirty="0" err="1">
                <a:solidFill>
                  <a:srgbClr val="000000"/>
                </a:solidFill>
              </a:rPr>
              <a:t>OdonataWeb</a:t>
            </a:r>
            <a:r>
              <a:rPr lang="en-US" dirty="0">
                <a:solidFill>
                  <a:srgbClr val="000000"/>
                </a:solidFill>
              </a:rPr>
              <a:t> and </a:t>
            </a:r>
            <a:r>
              <a:rPr lang="en-US" dirty="0" err="1">
                <a:solidFill>
                  <a:srgbClr val="000000"/>
                </a:solidFill>
              </a:rPr>
              <a:t>LungMap</a:t>
            </a:r>
            <a:r>
              <a:rPr lang="en-US" dirty="0">
                <a:solidFill>
                  <a:srgbClr val="000000"/>
                </a:solidFill>
              </a:rPr>
              <a:t> are using Bisque for  distributed image collection and management with their own workflows</a:t>
            </a:r>
          </a:p>
          <a:p>
            <a:pPr marL="0" lvl="0" indent="0">
              <a:spcBef>
                <a:spcPts val="0"/>
              </a:spcBef>
              <a:spcAft>
                <a:spcPts val="0"/>
              </a:spcAft>
              <a:buNone/>
            </a:pPr>
            <a:endParaRPr dirty="0"/>
          </a:p>
        </p:txBody>
      </p:sp>
    </p:spTree>
    <p:extLst>
      <p:ext uri="{BB962C8B-B14F-4D97-AF65-F5344CB8AC3E}">
        <p14:creationId xmlns:p14="http://schemas.microsoft.com/office/powerpoint/2010/main" val="18375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I highlighted the text win underline in middle panel</a:t>
            </a:r>
          </a:p>
          <a:p>
            <a:endParaRPr lang="en-US" dirty="0"/>
          </a:p>
          <a:p>
            <a:r>
              <a:rPr lang="en-US" dirty="0"/>
              <a:t>Remember the </a:t>
            </a:r>
            <a:r>
              <a:rPr lang="en-US" dirty="0" err="1"/>
              <a:t>venn</a:t>
            </a:r>
            <a:r>
              <a:rPr lang="en-US" dirty="0"/>
              <a:t> diagram I had shown you,</a:t>
            </a:r>
            <a:r>
              <a:rPr lang="en-US" baseline="0" dirty="0"/>
              <a:t> we are improving the overlap</a:t>
            </a:r>
          </a:p>
          <a:p>
            <a:r>
              <a:rPr lang="en-US" baseline="0" dirty="0"/>
              <a:t>Touch upon crowd sourcing and Luis Von Han</a:t>
            </a:r>
            <a:endParaRPr lang="en-US" dirty="0"/>
          </a:p>
        </p:txBody>
      </p:sp>
    </p:spTree>
    <p:extLst>
      <p:ext uri="{BB962C8B-B14F-4D97-AF65-F5344CB8AC3E}">
        <p14:creationId xmlns:p14="http://schemas.microsoft.com/office/powerpoint/2010/main" val="104948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This is Nate Miller, he is biomedical engineer that is a expert in computer vision.</a:t>
            </a:r>
            <a:endParaRPr dirty="0"/>
          </a:p>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Nate hands crafts amazing algorithms for complex tasks for plant biologists that are completely crushed by the throughput of data.</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Nate is a human unicorn in this line of work. I always mention to people, </a:t>
            </a:r>
            <a:r>
              <a:rPr lang="en-US" sz="2000" b="0" i="0" u="none" strike="noStrike" cap="none" dirty="0" err="1">
                <a:latin typeface="Merriweather Sans"/>
                <a:ea typeface="Merriweather Sans"/>
                <a:cs typeface="Merriweather Sans"/>
                <a:sym typeface="Merriweather Sans"/>
              </a:rPr>
              <a:t>CyVerse</a:t>
            </a:r>
            <a:r>
              <a:rPr lang="en-US" sz="2000" b="0" i="0" u="none" strike="noStrike" cap="none" dirty="0">
                <a:latin typeface="Merriweather Sans"/>
                <a:ea typeface="Merriweather Sans"/>
                <a:cs typeface="Merriweather Sans"/>
                <a:sym typeface="Merriweather Sans"/>
              </a:rPr>
              <a:t> is not in the business of scaling computation and data systems, those are solved problems ..you can go buy the systems/capacity. We are in the business of scaling people like Nate. Every time someone sees what he has created they want to replicate it and customize it. How can we allow Nate to support the scientific endeavors of multiple groups ? It is through open science, open innovation and open data. Let me show you more</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a:p>
            <a:pPr marL="0" marR="0" lvl="0" indent="0" algn="l" rtl="0">
              <a:lnSpc>
                <a:spcPct val="100000"/>
              </a:lnSpc>
              <a:spcBef>
                <a:spcPts val="0"/>
              </a:spcBef>
              <a:spcAft>
                <a:spcPts val="0"/>
              </a:spcAft>
              <a:buSzPts val="2000"/>
              <a:buFont typeface="Merriweather Sans"/>
              <a:buNone/>
            </a:pPr>
            <a:r>
              <a:rPr lang="en-US" sz="2000" b="0" i="0" u="none" strike="noStrike" cap="none" dirty="0">
                <a:latin typeface="Merriweather Sans"/>
                <a:ea typeface="Merriweather Sans"/>
                <a:cs typeface="Merriweather Sans"/>
                <a:sym typeface="Merriweather Sans"/>
              </a:rPr>
              <a:t>Ear, Cob and Kernel Room Setup at Wisconsin Crop Innovation Center</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081317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This is Nate Miller, he is biomedical engineer that is a expert in computer vision.</a:t>
            </a:r>
            <a:endParaRPr dirty="0"/>
          </a:p>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Nate hands crafts amazing algorithms for complex tasks for plant biologists that are completely crushed by the throughput of data.</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Nate is a human unicorn in this line of work. I always mention to people, </a:t>
            </a:r>
            <a:r>
              <a:rPr lang="en-US" sz="2000" b="0" i="0" u="none" strike="noStrike" cap="none" dirty="0" err="1">
                <a:latin typeface="Merriweather Sans"/>
                <a:ea typeface="Merriweather Sans"/>
                <a:cs typeface="Merriweather Sans"/>
                <a:sym typeface="Merriweather Sans"/>
              </a:rPr>
              <a:t>CyVerse</a:t>
            </a:r>
            <a:r>
              <a:rPr lang="en-US" sz="2000" b="0" i="0" u="none" strike="noStrike" cap="none" dirty="0">
                <a:latin typeface="Merriweather Sans"/>
                <a:ea typeface="Merriweather Sans"/>
                <a:cs typeface="Merriweather Sans"/>
                <a:sym typeface="Merriweather Sans"/>
              </a:rPr>
              <a:t> is not in the business of scaling computation and data systems, those are solved problems ..you can go buy the systems/capacity. We are in the business of scaling people like Nate. Every time someone sees what he has created they want to replicate it and customize it. How can we allow Nate to support the scientific endeavors of multiple groups ? It is through open science, open innovation and open data. Let me show you more</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a:p>
            <a:pPr marL="0" marR="0" lvl="0" indent="0" algn="l" rtl="0">
              <a:lnSpc>
                <a:spcPct val="100000"/>
              </a:lnSpc>
              <a:spcBef>
                <a:spcPts val="0"/>
              </a:spcBef>
              <a:spcAft>
                <a:spcPts val="0"/>
              </a:spcAft>
              <a:buSzPts val="2000"/>
              <a:buFont typeface="Merriweather Sans"/>
              <a:buNone/>
            </a:pPr>
            <a:r>
              <a:rPr lang="en-US" sz="2000" b="0" i="0" u="none" strike="noStrike" cap="none" dirty="0">
                <a:latin typeface="Merriweather Sans"/>
                <a:ea typeface="Merriweather Sans"/>
                <a:cs typeface="Merriweather Sans"/>
                <a:sym typeface="Merriweather Sans"/>
              </a:rPr>
              <a:t>Ear, Cob and Kernel Room Setup at Wisconsin Crop Innovation Center</a:t>
            </a:r>
            <a:endParaRPr dirty="0"/>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506455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Terabytes</a:t>
            </a:r>
            <a:r>
              <a:rPr lang="en-US" sz="2000" b="0" i="0" u="none" strike="noStrike" cap="none" baseline="0" dirty="0">
                <a:latin typeface="Merriweather Sans"/>
                <a:ea typeface="Merriweather Sans"/>
                <a:cs typeface="Merriweather Sans"/>
                <a:sym typeface="Merriweather Sans"/>
              </a:rPr>
              <a:t> from all of these sites flow to </a:t>
            </a:r>
            <a:r>
              <a:rPr lang="en-US" sz="2000" b="0" i="0" u="none" strike="noStrike" cap="none" baseline="0" dirty="0" err="1">
                <a:latin typeface="Merriweather Sans"/>
                <a:ea typeface="Merriweather Sans"/>
                <a:cs typeface="Merriweather Sans"/>
                <a:sym typeface="Merriweather Sans"/>
              </a:rPr>
              <a:t>CyVerse</a:t>
            </a:r>
            <a:r>
              <a:rPr lang="en-US" sz="2000" b="0" i="0" u="none" strike="noStrike" cap="none" baseline="0" dirty="0">
                <a:latin typeface="Merriweather Sans"/>
                <a:ea typeface="Merriweather Sans"/>
                <a:cs typeface="Merriweather Sans"/>
                <a:sym typeface="Merriweather Sans"/>
              </a:rPr>
              <a:t> regularly, users then connect to </a:t>
            </a:r>
            <a:r>
              <a:rPr lang="en-US" sz="2000" b="0" i="0" u="none" strike="noStrike" cap="none" baseline="0" dirty="0" err="1">
                <a:latin typeface="Merriweather Sans"/>
                <a:ea typeface="Merriweather Sans"/>
                <a:cs typeface="Merriweather Sans"/>
                <a:sym typeface="Merriweather Sans"/>
              </a:rPr>
              <a:t>Cyverse</a:t>
            </a:r>
            <a:r>
              <a:rPr lang="en-US" sz="2000" b="0" i="0" u="none" strike="noStrike" cap="none" baseline="0" dirty="0">
                <a:latin typeface="Merriweather Sans"/>
                <a:ea typeface="Merriweather Sans"/>
                <a:cs typeface="Merriweather Sans"/>
                <a:sym typeface="Merriweather Sans"/>
              </a:rPr>
              <a:t> and launch the analysis developed by Nathan and it uses 1000 of computers at OSG and analyze this was amounts  of data into synthesized information</a:t>
            </a: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166815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3" name="Shape 33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dirty="0">
                <a:latin typeface="Open Sans"/>
                <a:ea typeface="Open Sans"/>
                <a:cs typeface="Open Sans"/>
                <a:sym typeface="Open Sans"/>
              </a:rPr>
              <a:t>This is machine learning based vision system built by Nate that makes all the normal hand measurements that were done on each kernel. If you want to appreciate the time it saves think of a </a:t>
            </a:r>
            <a:r>
              <a:rPr lang="en-US" sz="1100" dirty="0" err="1">
                <a:latin typeface="Open Sans"/>
                <a:ea typeface="Open Sans"/>
                <a:cs typeface="Open Sans"/>
                <a:sym typeface="Open Sans"/>
              </a:rPr>
              <a:t>vernier</a:t>
            </a:r>
            <a:r>
              <a:rPr lang="en-US" sz="1100" dirty="0">
                <a:latin typeface="Open Sans"/>
                <a:ea typeface="Open Sans"/>
                <a:cs typeface="Open Sans"/>
                <a:sym typeface="Open Sans"/>
              </a:rPr>
              <a:t> caliper and data entry involved</a:t>
            </a:r>
            <a:endParaRPr sz="1100"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4705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Paper coming soon</a:t>
            </a:r>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339222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Reference: </a:t>
            </a:r>
            <a:r>
              <a:rPr lang="en-US" sz="2000" dirty="0"/>
              <a:t>Gage, Joseph L., et al. "TIPS: a system for automated image-based phenotyping of maize tassels." </a:t>
            </a:r>
            <a:r>
              <a:rPr lang="en-US" sz="2000" i="1" dirty="0"/>
              <a:t>Plant methods</a:t>
            </a:r>
            <a:r>
              <a:rPr lang="en-US" sz="2000" dirty="0"/>
              <a:t> 13.1 (2017): 21.</a:t>
            </a:r>
          </a:p>
          <a:p>
            <a:pPr marL="0" marR="0" lvl="0" indent="0" algn="l" rtl="0">
              <a:spcBef>
                <a:spcPts val="0"/>
              </a:spcBef>
              <a:spcAft>
                <a:spcPts val="0"/>
              </a:spcAft>
              <a:buNone/>
            </a:pPr>
            <a:endParaRPr lang="en-US" sz="2000" b="0" i="0" u="none" strike="noStrike" cap="none" dirty="0">
              <a:latin typeface="Merriweather Sans"/>
              <a:ea typeface="Merriweather Sans"/>
              <a:cs typeface="Merriweather Sans"/>
              <a:sym typeface="Merriweather Sans"/>
            </a:endParaRPr>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35605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3" name="Shape 323"/>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0" i="0" u="none" strike="noStrike" cap="none" dirty="0">
                <a:latin typeface="Merriweather Sans"/>
                <a:ea typeface="Merriweather Sans"/>
                <a:cs typeface="Merriweather Sans"/>
                <a:sym typeface="Merriweather Sans"/>
              </a:rPr>
              <a:t>Paper coming soon</a:t>
            </a:r>
          </a:p>
          <a:p>
            <a:pPr marL="0" marR="0" lvl="0" indent="0" algn="l" rtl="0">
              <a:spcBef>
                <a:spcPts val="0"/>
              </a:spcBef>
              <a:spcAft>
                <a:spcPts val="0"/>
              </a:spcAft>
              <a:buNone/>
            </a:pPr>
            <a:endParaRPr sz="2000" b="0" i="0" u="none" strike="noStrike" cap="none" dirty="0">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3634910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5971" y="2630753"/>
            <a:ext cx="9144000" cy="1056061"/>
          </a:xfrm>
          <a:prstGeom prst="rect">
            <a:avLst/>
          </a:prstGeom>
        </p:spPr>
        <p:txBody>
          <a:bodyPr anchor="b"/>
          <a:lstStyle>
            <a:lvl1pPr algn="ctr">
              <a:defRPr sz="6000"/>
            </a:lvl1pPr>
          </a:lstStyle>
          <a:p>
            <a:r>
              <a:rPr lang="en-US" dirty="0"/>
              <a:t>Title</a:t>
            </a:r>
          </a:p>
        </p:txBody>
      </p:sp>
      <p:sp>
        <p:nvSpPr>
          <p:cNvPr id="3" name="Subtitle 2"/>
          <p:cNvSpPr>
            <a:spLocks noGrp="1"/>
          </p:cNvSpPr>
          <p:nvPr>
            <p:ph type="subTitle" idx="1" hasCustomPrompt="1"/>
          </p:nvPr>
        </p:nvSpPr>
        <p:spPr>
          <a:xfrm>
            <a:off x="1524000" y="3810324"/>
            <a:ext cx="9144000" cy="512762"/>
          </a:xfrm>
        </p:spPr>
        <p:txBody>
          <a:bodyPr>
            <a:noAutofit/>
          </a:bodyPr>
          <a:lstStyle>
            <a:lvl1pPr marL="0" indent="0" algn="ctr">
              <a:buNone/>
              <a:defRPr sz="3200">
                <a:solidFill>
                  <a:srgbClr val="0971A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20" name="Picture 19"/>
          <p:cNvPicPr>
            <a:picLocks noChangeAspect="1"/>
          </p:cNvPicPr>
          <p:nvPr userDrawn="1"/>
        </p:nvPicPr>
        <p:blipFill>
          <a:blip r:embed="rId2"/>
          <a:stretch>
            <a:fillRect/>
          </a:stretch>
        </p:blipFill>
        <p:spPr>
          <a:xfrm>
            <a:off x="6032468" y="5921110"/>
            <a:ext cx="1531292" cy="731520"/>
          </a:xfrm>
          <a:prstGeom prst="rect">
            <a:avLst/>
          </a:prstGeom>
        </p:spPr>
      </p:pic>
      <p:pic>
        <p:nvPicPr>
          <p:cNvPr id="21" name="Picture 20"/>
          <p:cNvPicPr>
            <a:picLocks noChangeAspect="1"/>
          </p:cNvPicPr>
          <p:nvPr userDrawn="1"/>
        </p:nvPicPr>
        <p:blipFill>
          <a:blip r:embed="rId3"/>
          <a:stretch>
            <a:fillRect/>
          </a:stretch>
        </p:blipFill>
        <p:spPr>
          <a:xfrm>
            <a:off x="2915066" y="5910746"/>
            <a:ext cx="674232" cy="731520"/>
          </a:xfrm>
          <a:prstGeom prst="rect">
            <a:avLst/>
          </a:prstGeom>
        </p:spPr>
      </p:pic>
      <p:pic>
        <p:nvPicPr>
          <p:cNvPr id="22" name="Picture 21"/>
          <p:cNvPicPr>
            <a:picLocks noChangeAspect="1"/>
          </p:cNvPicPr>
          <p:nvPr userDrawn="1"/>
        </p:nvPicPr>
        <p:blipFill>
          <a:blip r:embed="rId4"/>
          <a:stretch>
            <a:fillRect/>
          </a:stretch>
        </p:blipFill>
        <p:spPr>
          <a:xfrm>
            <a:off x="4332370" y="5952407"/>
            <a:ext cx="957026" cy="731520"/>
          </a:xfrm>
          <a:prstGeom prst="rect">
            <a:avLst/>
          </a:prstGeom>
        </p:spPr>
      </p:pic>
      <p:pic>
        <p:nvPicPr>
          <p:cNvPr id="23" name="Picture 22"/>
          <p:cNvPicPr>
            <a:picLocks noChangeAspect="1"/>
          </p:cNvPicPr>
          <p:nvPr userDrawn="1"/>
        </p:nvPicPr>
        <p:blipFill>
          <a:blip r:embed="rId5"/>
          <a:stretch>
            <a:fillRect/>
          </a:stretch>
        </p:blipFill>
        <p:spPr>
          <a:xfrm>
            <a:off x="8306832" y="5910746"/>
            <a:ext cx="1304012" cy="733507"/>
          </a:xfrm>
          <a:prstGeom prst="rect">
            <a:avLst/>
          </a:prstGeom>
        </p:spPr>
      </p:pic>
      <p:sp>
        <p:nvSpPr>
          <p:cNvPr id="7" name="Text Placeholder 6"/>
          <p:cNvSpPr>
            <a:spLocks noGrp="1"/>
          </p:cNvSpPr>
          <p:nvPr>
            <p:ph type="body" sz="quarter" idx="10" hasCustomPrompt="1"/>
          </p:nvPr>
        </p:nvSpPr>
        <p:spPr>
          <a:xfrm>
            <a:off x="1524000" y="4529138"/>
            <a:ext cx="9144000" cy="1179512"/>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42248"/>
                </a:solidFill>
                <a:effectLst/>
                <a:uLnTx/>
                <a:uFillTx/>
                <a:latin typeface="+mn-lt"/>
                <a:ea typeface="+mn-ea"/>
                <a:cs typeface="+mn-cs"/>
              </a:rPr>
              <a:t>                                              Presenter_Name, Title (</a:t>
            </a:r>
            <a:r>
              <a:rPr kumimoji="0" lang="en-US" sz="1800" b="0" i="0" u="none" strike="noStrike" kern="1200" cap="none" spc="0" normalizeH="0" baseline="0" noProof="0" dirty="0" err="1">
                <a:ln>
                  <a:noFill/>
                </a:ln>
                <a:solidFill>
                  <a:srgbClr val="142248"/>
                </a:solidFill>
                <a:effectLst/>
                <a:uLnTx/>
                <a:uFillTx/>
                <a:latin typeface="+mn-lt"/>
                <a:ea typeface="+mn-ea"/>
                <a:cs typeface="+mn-cs"/>
              </a:rPr>
              <a:t>Sci</a:t>
            </a:r>
            <a:r>
              <a:rPr kumimoji="0" lang="en-US" sz="1800" b="0" i="0" u="none" strike="noStrike" kern="1200" cap="none" spc="0" normalizeH="0" baseline="0" noProof="0" dirty="0">
                <a:ln>
                  <a:noFill/>
                </a:ln>
                <a:solidFill>
                  <a:srgbClr val="142248"/>
                </a:solidFill>
                <a:effectLst/>
                <a:uLnTx/>
                <a:uFillTx/>
                <a:latin typeface="+mn-lt"/>
                <a:ea typeface="+mn-ea"/>
                <a:cs typeface="+mn-cs"/>
              </a:rPr>
              <a:t> analysis, Co-PI,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42248"/>
                </a:solidFill>
                <a:effectLst/>
                <a:uLnTx/>
                <a:uFillTx/>
                <a:latin typeface="+mn-lt"/>
                <a:ea typeface="+mn-ea"/>
                <a:cs typeface="+mn-cs"/>
              </a:rPr>
              <a:t>                                                          Presenter Institution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42248"/>
                </a:solidFill>
                <a:effectLst/>
                <a:uLnTx/>
                <a:uFillTx/>
                <a:latin typeface="+mn-lt"/>
                <a:ea typeface="+mn-ea"/>
                <a:cs typeface="+mn-cs"/>
              </a:rPr>
              <a:t>                          Email address (no hyperlink) [      Twitter or social media handle]</a:t>
            </a:r>
          </a:p>
          <a:p>
            <a:pPr lvl="0"/>
            <a:endParaRPr lang="en-US" dirty="0"/>
          </a:p>
        </p:txBody>
      </p:sp>
      <p:pic>
        <p:nvPicPr>
          <p:cNvPr id="5" name="Picture 4"/>
          <p:cNvPicPr>
            <a:picLocks noChangeAspect="1"/>
          </p:cNvPicPr>
          <p:nvPr userDrawn="1"/>
        </p:nvPicPr>
        <p:blipFill>
          <a:blip r:embed="rId6" cstate="print">
            <a:alphaModFix amt="20000"/>
            <a:extLst>
              <a:ext uri="{28A0092B-C50C-407E-A947-70E740481C1C}">
                <a14:useLocalDpi xmlns:a14="http://schemas.microsoft.com/office/drawing/2010/main" val="0"/>
              </a:ext>
            </a:extLst>
          </a:blip>
          <a:stretch>
            <a:fillRect/>
          </a:stretch>
        </p:blipFill>
        <p:spPr>
          <a:xfrm>
            <a:off x="5729060" y="1529976"/>
            <a:ext cx="7042150" cy="5998324"/>
          </a:xfrm>
          <a:prstGeom prst="rect">
            <a:avLst/>
          </a:prstGeom>
        </p:spPr>
      </p:pic>
      <p:pic>
        <p:nvPicPr>
          <p:cNvPr id="17" name="Picture 16" descr="cyverse_rgb.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088485" y="605500"/>
            <a:ext cx="6015030" cy="1308999"/>
          </a:xfrm>
          <a:prstGeom prst="rect">
            <a:avLst/>
          </a:prstGeom>
        </p:spPr>
      </p:pic>
      <p:sp>
        <p:nvSpPr>
          <p:cNvPr id="18" name="Subtitle 2"/>
          <p:cNvSpPr txBox="1">
            <a:spLocks/>
          </p:cNvSpPr>
          <p:nvPr userDrawn="1"/>
        </p:nvSpPr>
        <p:spPr>
          <a:xfrm>
            <a:off x="5010558" y="1605942"/>
            <a:ext cx="4092957" cy="3162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kern="1200">
                <a:solidFill>
                  <a:srgbClr val="F19E1F"/>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rgbClr val="0971AB"/>
                </a:solidFill>
              </a:rPr>
              <a:t>Transforming Science Through Data-driven Discovery</a:t>
            </a:r>
          </a:p>
        </p:txBody>
      </p:sp>
    </p:spTree>
    <p:extLst>
      <p:ext uri="{BB962C8B-B14F-4D97-AF65-F5344CB8AC3E}">
        <p14:creationId xmlns:p14="http://schemas.microsoft.com/office/powerpoint/2010/main" val="2267543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5187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384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3182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70592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076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543343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07080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60488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1985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8365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704371"/>
            <a:ext cx="9144000" cy="1056061"/>
          </a:xfrm>
          <a:prstGeom prst="rect">
            <a:avLst/>
          </a:prstGeom>
        </p:spPr>
        <p:txBody>
          <a:bodyPr anchor="b"/>
          <a:lstStyle>
            <a:lvl1pPr algn="ctr">
              <a:defRPr sz="6000"/>
            </a:lvl1pPr>
          </a:lstStyle>
          <a:p>
            <a:r>
              <a:rPr lang="en-US" dirty="0"/>
              <a:t>Title Slide 2</a:t>
            </a:r>
          </a:p>
        </p:txBody>
      </p:sp>
      <p:sp>
        <p:nvSpPr>
          <p:cNvPr id="3" name="Subtitle 2"/>
          <p:cNvSpPr>
            <a:spLocks noGrp="1"/>
          </p:cNvSpPr>
          <p:nvPr>
            <p:ph type="subTitle" idx="1" hasCustomPrompt="1"/>
          </p:nvPr>
        </p:nvSpPr>
        <p:spPr>
          <a:xfrm>
            <a:off x="1524000" y="3602038"/>
            <a:ext cx="9144000" cy="512762"/>
          </a:xfrm>
        </p:spPr>
        <p:txBody>
          <a:bodyPr>
            <a:noAutofit/>
          </a:bodyPr>
          <a:lstStyle>
            <a:lvl1pPr marL="0" indent="0" algn="ctr">
              <a:buNone/>
              <a:defRPr sz="3200">
                <a:solidFill>
                  <a:srgbClr val="0971A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6" name="Text Placeholder 5"/>
          <p:cNvSpPr>
            <a:spLocks noGrp="1"/>
          </p:cNvSpPr>
          <p:nvPr>
            <p:ph type="body" sz="quarter" idx="10" hasCustomPrompt="1"/>
          </p:nvPr>
        </p:nvSpPr>
        <p:spPr>
          <a:xfrm>
            <a:off x="1524000" y="4230688"/>
            <a:ext cx="9144000" cy="1487206"/>
          </a:xfr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42248"/>
                </a:solidFill>
                <a:effectLst/>
                <a:uLnTx/>
                <a:uFillTx/>
                <a:latin typeface="+mn-lt"/>
                <a:ea typeface="+mn-ea"/>
                <a:cs typeface="+mn-cs"/>
              </a:rPr>
              <a:t>Presenter_Name, Title (</a:t>
            </a:r>
            <a:r>
              <a:rPr kumimoji="0" lang="en-US" sz="1800" b="0" i="0" u="none" strike="noStrike" kern="1200" cap="none" spc="0" normalizeH="0" baseline="0" noProof="0" dirty="0" err="1">
                <a:ln>
                  <a:noFill/>
                </a:ln>
                <a:solidFill>
                  <a:srgbClr val="142248"/>
                </a:solidFill>
                <a:effectLst/>
                <a:uLnTx/>
                <a:uFillTx/>
                <a:latin typeface="+mn-lt"/>
                <a:ea typeface="+mn-ea"/>
                <a:cs typeface="+mn-cs"/>
              </a:rPr>
              <a:t>Sci</a:t>
            </a:r>
            <a:r>
              <a:rPr kumimoji="0" lang="en-US" sz="1800" b="0" i="0" u="none" strike="noStrike" kern="1200" cap="none" spc="0" normalizeH="0" baseline="0" noProof="0" dirty="0">
                <a:ln>
                  <a:noFill/>
                </a:ln>
                <a:solidFill>
                  <a:srgbClr val="142248"/>
                </a:solidFill>
                <a:effectLst/>
                <a:uLnTx/>
                <a:uFillTx/>
                <a:latin typeface="+mn-lt"/>
                <a:ea typeface="+mn-ea"/>
                <a:cs typeface="+mn-cs"/>
              </a:rPr>
              <a:t>-analyst, Co-PI, 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42248"/>
                </a:solidFill>
                <a:effectLst/>
                <a:uLnTx/>
                <a:uFillTx/>
                <a:latin typeface="+mn-lt"/>
                <a:ea typeface="+mn-ea"/>
                <a:cs typeface="+mn-cs"/>
              </a:rPr>
              <a:t>Presenter Institution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42248"/>
                </a:solidFill>
                <a:effectLst/>
                <a:uLnTx/>
                <a:uFillTx/>
                <a:latin typeface="+mn-lt"/>
                <a:ea typeface="+mn-ea"/>
                <a:cs typeface="+mn-cs"/>
              </a:rPr>
              <a:t>Email address (no hyperlink) [      Twitter or social media handle]</a:t>
            </a:r>
          </a:p>
          <a:p>
            <a:pPr lvl="0"/>
            <a:endParaRPr lang="en-US" dirty="0"/>
          </a:p>
        </p:txBody>
      </p:sp>
      <p:pic>
        <p:nvPicPr>
          <p:cNvPr id="14" name="Picture 13"/>
          <p:cNvPicPr>
            <a:picLocks noChangeAspect="1"/>
          </p:cNvPicPr>
          <p:nvPr userDrawn="1"/>
        </p:nvPicPr>
        <p:blipFill>
          <a:blip r:embed="rId2"/>
          <a:stretch>
            <a:fillRect/>
          </a:stretch>
        </p:blipFill>
        <p:spPr>
          <a:xfrm>
            <a:off x="6032468" y="5921110"/>
            <a:ext cx="1531292" cy="731520"/>
          </a:xfrm>
          <a:prstGeom prst="rect">
            <a:avLst/>
          </a:prstGeom>
        </p:spPr>
      </p:pic>
      <p:pic>
        <p:nvPicPr>
          <p:cNvPr id="15" name="Picture 14"/>
          <p:cNvPicPr>
            <a:picLocks noChangeAspect="1"/>
          </p:cNvPicPr>
          <p:nvPr userDrawn="1"/>
        </p:nvPicPr>
        <p:blipFill>
          <a:blip r:embed="rId3"/>
          <a:stretch>
            <a:fillRect/>
          </a:stretch>
        </p:blipFill>
        <p:spPr>
          <a:xfrm>
            <a:off x="2915066" y="5910746"/>
            <a:ext cx="674232" cy="731520"/>
          </a:xfrm>
          <a:prstGeom prst="rect">
            <a:avLst/>
          </a:prstGeom>
        </p:spPr>
      </p:pic>
      <p:pic>
        <p:nvPicPr>
          <p:cNvPr id="16" name="Picture 15"/>
          <p:cNvPicPr>
            <a:picLocks noChangeAspect="1"/>
          </p:cNvPicPr>
          <p:nvPr userDrawn="1"/>
        </p:nvPicPr>
        <p:blipFill>
          <a:blip r:embed="rId4"/>
          <a:stretch>
            <a:fillRect/>
          </a:stretch>
        </p:blipFill>
        <p:spPr>
          <a:xfrm>
            <a:off x="4332370" y="5952407"/>
            <a:ext cx="957026" cy="731520"/>
          </a:xfrm>
          <a:prstGeom prst="rect">
            <a:avLst/>
          </a:prstGeom>
        </p:spPr>
      </p:pic>
      <p:pic>
        <p:nvPicPr>
          <p:cNvPr id="17" name="Picture 16"/>
          <p:cNvPicPr>
            <a:picLocks noChangeAspect="1"/>
          </p:cNvPicPr>
          <p:nvPr userDrawn="1"/>
        </p:nvPicPr>
        <p:blipFill>
          <a:blip r:embed="rId5"/>
          <a:stretch>
            <a:fillRect/>
          </a:stretch>
        </p:blipFill>
        <p:spPr>
          <a:xfrm>
            <a:off x="8306832" y="5910746"/>
            <a:ext cx="1304012" cy="733507"/>
          </a:xfrm>
          <a:prstGeom prst="rect">
            <a:avLst/>
          </a:prstGeom>
        </p:spPr>
      </p:pic>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48685" y="1760432"/>
            <a:ext cx="2094630" cy="1930298"/>
          </a:xfrm>
          <a:prstGeom prst="rect">
            <a:avLst/>
          </a:prstGeom>
        </p:spPr>
      </p:pic>
    </p:spTree>
    <p:extLst>
      <p:ext uri="{BB962C8B-B14F-4D97-AF65-F5344CB8AC3E}">
        <p14:creationId xmlns:p14="http://schemas.microsoft.com/office/powerpoint/2010/main" val="540374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Shape 16"/>
        <p:cNvGrpSpPr/>
        <p:nvPr/>
      </p:nvGrpSpPr>
      <p:grpSpPr>
        <a:xfrm>
          <a:off x="0" y="0"/>
          <a:ext cx="0" cy="0"/>
          <a:chOff x="0" y="0"/>
          <a:chExt cx="0" cy="0"/>
        </a:xfrm>
      </p:grpSpPr>
      <p:sp>
        <p:nvSpPr>
          <p:cNvPr id="5" name="Title Placeholder 4"/>
          <p:cNvSpPr>
            <a:spLocks noGrp="1"/>
          </p:cNvSpPr>
          <p:nvPr>
            <p:ph type="title"/>
          </p:nvPr>
        </p:nvSpPr>
        <p:spPr>
          <a:xfrm>
            <a:off x="344743" y="379413"/>
            <a:ext cx="11484371" cy="666750"/>
          </a:xfrm>
          <a:prstGeom prst="rect">
            <a:avLst/>
          </a:prstGeom>
        </p:spPr>
        <p:txBody>
          <a:bodyPr vert="horz" lIns="0" tIns="0" rIns="0" bIns="0" rtlCol="0" anchor="t">
            <a:noAutofit/>
          </a:bodyPr>
          <a:lstStyle>
            <a:lvl1pPr>
              <a:lnSpc>
                <a:spcPct val="90000"/>
              </a:lnSpc>
              <a:defRPr/>
            </a:lvl1pPr>
          </a:lstStyle>
          <a:p>
            <a:r>
              <a:rPr lang="en-US" dirty="0"/>
              <a:t>Click to edit Master title style</a:t>
            </a:r>
          </a:p>
        </p:txBody>
      </p:sp>
      <p:sp>
        <p:nvSpPr>
          <p:cNvPr id="6" name="Text Placeholder 6"/>
          <p:cNvSpPr>
            <a:spLocks noGrp="1"/>
          </p:cNvSpPr>
          <p:nvPr>
            <p:ph idx="1"/>
          </p:nvPr>
        </p:nvSpPr>
        <p:spPr>
          <a:xfrm>
            <a:off x="343948" y="1292226"/>
            <a:ext cx="11485166" cy="5197474"/>
          </a:xfrm>
          <a:prstGeom prst="rect">
            <a:avLst/>
          </a:prstGeom>
        </p:spPr>
        <p:txBody>
          <a:bodyPr vert="horz" lIns="0" tIns="0" rIns="0" bIns="0" rtlCol="0">
            <a:noAutofit/>
          </a:bodyPr>
          <a:lstStyle>
            <a:lvl1pPr>
              <a:defRPr sz="2475" b="0" i="0">
                <a:latin typeface="Open Sans" charset="0"/>
                <a:ea typeface="Open Sans" charset="0"/>
                <a:cs typeface="Open Sans" charset="0"/>
              </a:defRPr>
            </a:lvl1pPr>
          </a:lstStyle>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Click to edit Master text styles</a:t>
            </a:r>
          </a:p>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Bullet Test</a:t>
            </a:r>
          </a:p>
          <a:p>
            <a:pPr lvl="0"/>
            <a:endParaRPr lang="en-US" dirty="0"/>
          </a:p>
        </p:txBody>
      </p:sp>
    </p:spTree>
    <p:extLst>
      <p:ext uri="{BB962C8B-B14F-4D97-AF65-F5344CB8AC3E}">
        <p14:creationId xmlns:p14="http://schemas.microsoft.com/office/powerpoint/2010/main" val="123957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and Text">
    <p:spTree>
      <p:nvGrpSpPr>
        <p:cNvPr id="1" name=""/>
        <p:cNvGrpSpPr/>
        <p:nvPr/>
      </p:nvGrpSpPr>
      <p:grpSpPr>
        <a:xfrm>
          <a:off x="0" y="0"/>
          <a:ext cx="0" cy="0"/>
          <a:chOff x="0" y="0"/>
          <a:chExt cx="0" cy="0"/>
        </a:xfrm>
      </p:grpSpPr>
      <p:sp>
        <p:nvSpPr>
          <p:cNvPr id="2" name="Title 1"/>
          <p:cNvSpPr>
            <a:spLocks noGrp="1"/>
          </p:cNvSpPr>
          <p:nvPr>
            <p:ph type="ctrTitle"/>
          </p:nvPr>
        </p:nvSpPr>
        <p:spPr>
          <a:xfrm>
            <a:off x="343611" y="374650"/>
            <a:ext cx="11533187" cy="686399"/>
          </a:xfrm>
        </p:spPr>
        <p:txBody>
          <a:bodyPr/>
          <a:lstStyle/>
          <a:p>
            <a:r>
              <a:rPr lang="en-US" dirty="0"/>
              <a:t>Click to edit Master title style</a:t>
            </a:r>
          </a:p>
        </p:txBody>
      </p:sp>
      <p:sp>
        <p:nvSpPr>
          <p:cNvPr id="3" name="Subtitle 2"/>
          <p:cNvSpPr>
            <a:spLocks noGrp="1"/>
          </p:cNvSpPr>
          <p:nvPr>
            <p:ph type="subTitle" idx="1"/>
          </p:nvPr>
        </p:nvSpPr>
        <p:spPr>
          <a:xfrm>
            <a:off x="343611" y="1291237"/>
            <a:ext cx="11533187" cy="4969043"/>
          </a:xfrm>
        </p:spPr>
        <p:txBody>
          <a:bodyPr anchor="t">
            <a:noAutofit/>
          </a:bodyPr>
          <a:lstStyle>
            <a:lvl1pPr marL="0" indent="0" algn="l">
              <a:buNone/>
              <a:defRPr kumimoji="0" lang="en-US" sz="2475" b="0" i="0" u="none" strike="noStrike" kern="0" cap="none" spc="0" normalizeH="0" baseline="0" noProof="0" dirty="0" smtClean="0">
                <a:ln>
                  <a:noFill/>
                </a:ln>
                <a:solidFill>
                  <a:schemeClr val="tx1">
                    <a:tint val="75000"/>
                  </a:schemeClr>
                </a:solidFill>
                <a:effectLst/>
                <a:uLnTx/>
                <a:uFillTx/>
                <a:latin typeface="Open Sans Regular" charset="0"/>
                <a:ea typeface="Open Sans Regular" charset="0"/>
                <a:cs typeface="Open Sans Regular" charset="0"/>
                <a:sym typeface="Gill Sans"/>
              </a:defRPr>
            </a:lvl1pPr>
            <a:lvl2pPr marL="228581" indent="0" algn="ctr">
              <a:buNone/>
              <a:defRPr>
                <a:solidFill>
                  <a:schemeClr val="tx1">
                    <a:tint val="75000"/>
                  </a:schemeClr>
                </a:solidFill>
              </a:defRPr>
            </a:lvl2pPr>
            <a:lvl3pPr marL="457162" indent="0" algn="ctr">
              <a:buNone/>
              <a:defRPr>
                <a:solidFill>
                  <a:schemeClr val="tx1">
                    <a:tint val="75000"/>
                  </a:schemeClr>
                </a:solidFill>
              </a:defRPr>
            </a:lvl3pPr>
            <a:lvl4pPr marL="685743" indent="0" algn="ctr">
              <a:buNone/>
              <a:defRPr>
                <a:solidFill>
                  <a:schemeClr val="tx1">
                    <a:tint val="75000"/>
                  </a:schemeClr>
                </a:solidFill>
              </a:defRPr>
            </a:lvl4pPr>
            <a:lvl5pPr marL="914324" indent="0" algn="ctr">
              <a:buNone/>
              <a:defRPr>
                <a:solidFill>
                  <a:schemeClr val="tx1">
                    <a:tint val="75000"/>
                  </a:schemeClr>
                </a:solidFill>
              </a:defRPr>
            </a:lvl5pPr>
            <a:lvl6pPr marL="1142905" indent="0" algn="ctr">
              <a:buNone/>
              <a:defRPr>
                <a:solidFill>
                  <a:schemeClr val="tx1">
                    <a:tint val="75000"/>
                  </a:schemeClr>
                </a:solidFill>
              </a:defRPr>
            </a:lvl6pPr>
            <a:lvl7pPr marL="1371485" indent="0" algn="ctr">
              <a:buNone/>
              <a:defRPr>
                <a:solidFill>
                  <a:schemeClr val="tx1">
                    <a:tint val="75000"/>
                  </a:schemeClr>
                </a:solidFill>
              </a:defRPr>
            </a:lvl7pPr>
            <a:lvl8pPr marL="1600067" indent="0" algn="ctr">
              <a:buNone/>
              <a:defRPr>
                <a:solidFill>
                  <a:schemeClr val="tx1">
                    <a:tint val="75000"/>
                  </a:schemeClr>
                </a:solidFill>
              </a:defRPr>
            </a:lvl8pPr>
            <a:lvl9pPr marL="1828648" indent="0" algn="ctr">
              <a:buNone/>
              <a:defRPr>
                <a:solidFill>
                  <a:schemeClr val="tx1">
                    <a:tint val="75000"/>
                  </a:schemeClr>
                </a:solidFill>
              </a:defRPr>
            </a:lvl9pPr>
          </a:lstStyle>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Click to edit Master subtitle style</a:t>
            </a:r>
          </a:p>
        </p:txBody>
      </p:sp>
    </p:spTree>
    <p:extLst>
      <p:ext uri="{BB962C8B-B14F-4D97-AF65-F5344CB8AC3E}">
        <p14:creationId xmlns:p14="http://schemas.microsoft.com/office/powerpoint/2010/main" val="17456445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ctrTitle"/>
          </p:nvPr>
        </p:nvSpPr>
        <p:spPr>
          <a:xfrm>
            <a:off x="343611" y="374650"/>
            <a:ext cx="11533187" cy="780382"/>
          </a:xfrm>
        </p:spPr>
        <p:txBody>
          <a:bodyPr/>
          <a:lstStyle/>
          <a:p>
            <a:r>
              <a:rPr lang="en-US" dirty="0"/>
              <a:t>Click to edit Master title style</a:t>
            </a:r>
          </a:p>
        </p:txBody>
      </p:sp>
    </p:spTree>
    <p:extLst>
      <p:ext uri="{BB962C8B-B14F-4D97-AF65-F5344CB8AC3E}">
        <p14:creationId xmlns:p14="http://schemas.microsoft.com/office/powerpoint/2010/main" val="8628758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16" name="Group 15"/>
          <p:cNvGrpSpPr/>
          <p:nvPr userDrawn="1"/>
        </p:nvGrpSpPr>
        <p:grpSpPr>
          <a:xfrm>
            <a:off x="-8731" y="396"/>
            <a:ext cx="12200731" cy="6849808"/>
            <a:chOff x="-17463" y="792"/>
            <a:chExt cx="24401463" cy="13699616"/>
          </a:xfrm>
        </p:grpSpPr>
        <p:cxnSp>
          <p:nvCxnSpPr>
            <p:cNvPr id="5" name="Straight Connector 4"/>
            <p:cNvCxnSpPr/>
            <p:nvPr userDrawn="1"/>
          </p:nvCxnSpPr>
          <p:spPr>
            <a:xfrm rot="5400000">
              <a:off x="-6183056" y="6849805"/>
              <a:ext cx="13699613"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6" name="Straight Connector 5"/>
            <p:cNvCxnSpPr/>
            <p:nvPr userDrawn="1"/>
          </p:nvCxnSpPr>
          <p:spPr>
            <a:xfrm rot="5400000">
              <a:off x="1086901" y="6849805"/>
              <a:ext cx="13699613"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7" name="Straight Connector 6"/>
            <p:cNvCxnSpPr/>
            <p:nvPr userDrawn="1"/>
          </p:nvCxnSpPr>
          <p:spPr>
            <a:xfrm rot="5400000">
              <a:off x="5358863" y="6849806"/>
              <a:ext cx="13699613"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8" name="Straight Connector 7"/>
            <p:cNvCxnSpPr/>
            <p:nvPr userDrawn="1"/>
          </p:nvCxnSpPr>
          <p:spPr>
            <a:xfrm rot="5400000">
              <a:off x="9613363" y="6849807"/>
              <a:ext cx="13699613"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9" name="Straight Connector 8"/>
            <p:cNvCxnSpPr/>
            <p:nvPr userDrawn="1"/>
          </p:nvCxnSpPr>
          <p:spPr>
            <a:xfrm rot="5400000">
              <a:off x="16850775" y="6849808"/>
              <a:ext cx="13699613"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0" name="Straight Connector 9"/>
            <p:cNvCxnSpPr/>
            <p:nvPr userDrawn="1"/>
          </p:nvCxnSpPr>
          <p:spPr>
            <a:xfrm>
              <a:off x="0" y="742951"/>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1" name="Straight Connector 10"/>
            <p:cNvCxnSpPr/>
            <p:nvPr userDrawn="1"/>
          </p:nvCxnSpPr>
          <p:spPr>
            <a:xfrm>
              <a:off x="0" y="1979613"/>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2" name="Straight Connector 11"/>
            <p:cNvCxnSpPr/>
            <p:nvPr userDrawn="1"/>
          </p:nvCxnSpPr>
          <p:spPr>
            <a:xfrm>
              <a:off x="0" y="2551112"/>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3" name="Straight Connector 12"/>
            <p:cNvCxnSpPr/>
            <p:nvPr userDrawn="1"/>
          </p:nvCxnSpPr>
          <p:spPr>
            <a:xfrm>
              <a:off x="0" y="6699250"/>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4" name="Straight Connector 13"/>
            <p:cNvCxnSpPr/>
            <p:nvPr userDrawn="1"/>
          </p:nvCxnSpPr>
          <p:spPr>
            <a:xfrm>
              <a:off x="0" y="12995274"/>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cxnSp>
          <p:nvCxnSpPr>
            <p:cNvPr id="15" name="Straight Connector 14"/>
            <p:cNvCxnSpPr/>
            <p:nvPr userDrawn="1"/>
          </p:nvCxnSpPr>
          <p:spPr>
            <a:xfrm>
              <a:off x="-17463" y="13460412"/>
              <a:ext cx="24384000" cy="1588"/>
            </a:xfrm>
            <a:prstGeom prst="line">
              <a:avLst/>
            </a:prstGeom>
            <a:noFill/>
            <a:ln w="12700" cap="flat" cmpd="sng" algn="ctr">
              <a:solidFill>
                <a:srgbClr val="E46C0A"/>
              </a:solidFill>
              <a:prstDash val="solid"/>
              <a:miter lim="400000"/>
              <a:headEnd type="none" w="med" len="med"/>
              <a:tailEnd type="none" w="med" len="med"/>
            </a:ln>
            <a:effectLst/>
          </p:spPr>
          <p:style>
            <a:lnRef idx="0">
              <a:scrgbClr r="0" g="0" b="0"/>
            </a:lnRef>
            <a:fillRef idx="0">
              <a:scrgbClr r="0" g="0" b="0"/>
            </a:fillRef>
            <a:effectRef idx="0">
              <a:scrgbClr r="0" g="0" b="0"/>
            </a:effectRef>
            <a:fontRef idx="none"/>
          </p:style>
        </p:cxnSp>
      </p:grpSp>
      <p:sp>
        <p:nvSpPr>
          <p:cNvPr id="17" name="Title Placeholder 4"/>
          <p:cNvSpPr>
            <a:spLocks noGrp="1"/>
          </p:cNvSpPr>
          <p:nvPr>
            <p:ph type="title"/>
          </p:nvPr>
        </p:nvSpPr>
        <p:spPr>
          <a:xfrm>
            <a:off x="344743" y="379413"/>
            <a:ext cx="11484371" cy="666750"/>
          </a:xfrm>
          <a:prstGeom prst="rect">
            <a:avLst/>
          </a:prstGeom>
        </p:spPr>
        <p:txBody>
          <a:bodyPr vert="horz" lIns="0" tIns="0" rIns="0" bIns="0" rtlCol="0" anchor="t">
            <a:noAutofit/>
          </a:bodyPr>
          <a:lstStyle>
            <a:lvl1pPr>
              <a:lnSpc>
                <a:spcPct val="90000"/>
              </a:lnSpc>
              <a:defRPr/>
            </a:lvl1pPr>
          </a:lstStyle>
          <a:p>
            <a:r>
              <a:rPr lang="en-US" dirty="0"/>
              <a:t>Click to edit Master title style</a:t>
            </a:r>
          </a:p>
        </p:txBody>
      </p:sp>
      <p:sp>
        <p:nvSpPr>
          <p:cNvPr id="18" name="Text Placeholder 6"/>
          <p:cNvSpPr>
            <a:spLocks noGrp="1"/>
          </p:cNvSpPr>
          <p:nvPr>
            <p:ph idx="1"/>
          </p:nvPr>
        </p:nvSpPr>
        <p:spPr>
          <a:xfrm>
            <a:off x="343948" y="1292226"/>
            <a:ext cx="11485166" cy="5197474"/>
          </a:xfrm>
          <a:prstGeom prst="rect">
            <a:avLst/>
          </a:prstGeom>
        </p:spPr>
        <p:txBody>
          <a:bodyPr vert="horz" lIns="0" tIns="0" rIns="0" bIns="0" rtlCol="0">
            <a:noAutofit/>
          </a:bodyPr>
          <a:lstStyle/>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Click to edit Master text styles</a:t>
            </a:r>
          </a:p>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Bullet Test</a:t>
            </a:r>
          </a:p>
          <a:p>
            <a:pPr lvl="0"/>
            <a:endParaRPr lang="en-US" dirty="0"/>
          </a:p>
        </p:txBody>
      </p:sp>
    </p:spTree>
    <p:extLst>
      <p:ext uri="{BB962C8B-B14F-4D97-AF65-F5344CB8AC3E}">
        <p14:creationId xmlns:p14="http://schemas.microsoft.com/office/powerpoint/2010/main" val="33186432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27507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duct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89821" y="551051"/>
            <a:ext cx="10814892" cy="629642"/>
          </a:xfrm>
          <a:prstGeom prst="rect">
            <a:avLst/>
          </a:prstGeom>
        </p:spPr>
        <p:txBody>
          <a:bodyPr anchor="b"/>
          <a:lstStyle>
            <a:lvl1pPr algn="l">
              <a:defRPr sz="4000" baseline="0"/>
            </a:lvl1pPr>
          </a:lstStyle>
          <a:p>
            <a:r>
              <a:rPr lang="en-US" dirty="0"/>
              <a:t>Product Slide</a:t>
            </a:r>
          </a:p>
        </p:txBody>
      </p:sp>
      <p:sp>
        <p:nvSpPr>
          <p:cNvPr id="15" name="Content Placeholder 14"/>
          <p:cNvSpPr>
            <a:spLocks noGrp="1"/>
          </p:cNvSpPr>
          <p:nvPr>
            <p:ph sz="quarter" idx="10" hasCustomPrompt="1"/>
          </p:nvPr>
        </p:nvSpPr>
        <p:spPr>
          <a:xfrm>
            <a:off x="1189821" y="1102316"/>
            <a:ext cx="3351212" cy="376237"/>
          </a:xfrm>
        </p:spPr>
        <p:txBody>
          <a:bodyPr>
            <a:noAutofit/>
          </a:bodyPr>
          <a:lstStyle>
            <a:lvl1pPr marL="0" indent="0">
              <a:buNone/>
              <a:defRPr sz="2000"/>
            </a:lvl1pPr>
          </a:lstStyle>
          <a:p>
            <a:pPr lvl="0"/>
            <a:r>
              <a:rPr lang="en-US" dirty="0"/>
              <a:t>Subtitle</a:t>
            </a:r>
          </a:p>
        </p:txBody>
      </p:sp>
      <p:sp>
        <p:nvSpPr>
          <p:cNvPr id="13" name="Text Placeholder 12"/>
          <p:cNvSpPr>
            <a:spLocks noGrp="1"/>
          </p:cNvSpPr>
          <p:nvPr>
            <p:ph type="body" sz="quarter" idx="11"/>
          </p:nvPr>
        </p:nvSpPr>
        <p:spPr>
          <a:xfrm>
            <a:off x="142875" y="2152650"/>
            <a:ext cx="11861800" cy="3800475"/>
          </a:xfrm>
        </p:spPr>
        <p:txBody>
          <a:bodyPr/>
          <a:lstStyle>
            <a:lvl1pPr>
              <a:defRPr>
                <a:solidFill>
                  <a:schemeClr val="tx1"/>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0232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knowledgement Slide">
    <p:spTree>
      <p:nvGrpSpPr>
        <p:cNvPr id="1" name=""/>
        <p:cNvGrpSpPr/>
        <p:nvPr/>
      </p:nvGrpSpPr>
      <p:grpSpPr>
        <a:xfrm>
          <a:off x="0" y="0"/>
          <a:ext cx="0" cy="0"/>
          <a:chOff x="0" y="0"/>
          <a:chExt cx="0" cy="0"/>
        </a:xfrm>
      </p:grpSpPr>
      <p:pic>
        <p:nvPicPr>
          <p:cNvPr id="1026" name="Picture 2" descr="http://www.nsf.gov/images/logos/nsf1.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04019" y="5423187"/>
            <a:ext cx="1037008" cy="10432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userDrawn="1"/>
        </p:nvGrpSpPr>
        <p:grpSpPr>
          <a:xfrm>
            <a:off x="3068102" y="3048082"/>
            <a:ext cx="7183134" cy="1167823"/>
            <a:chOff x="1246003" y="2367008"/>
            <a:chExt cx="7183134" cy="1167823"/>
          </a:xfrm>
        </p:grpSpPr>
        <p:pic>
          <p:nvPicPr>
            <p:cNvPr id="18" name="Picture 17"/>
            <p:cNvPicPr>
              <a:picLocks noChangeAspect="1"/>
            </p:cNvPicPr>
            <p:nvPr userDrawn="1"/>
          </p:nvPicPr>
          <p:blipFill>
            <a:blip r:embed="rId3"/>
            <a:stretch>
              <a:fillRect/>
            </a:stretch>
          </p:blipFill>
          <p:spPr>
            <a:xfrm>
              <a:off x="6261526" y="2370424"/>
              <a:ext cx="2167611" cy="1035498"/>
            </a:xfrm>
            <a:prstGeom prst="rect">
              <a:avLst/>
            </a:prstGeom>
          </p:spPr>
        </p:pic>
        <p:pic>
          <p:nvPicPr>
            <p:cNvPr id="19" name="Picture 18"/>
            <p:cNvPicPr>
              <a:picLocks noChangeAspect="1"/>
            </p:cNvPicPr>
            <p:nvPr userDrawn="1"/>
          </p:nvPicPr>
          <p:blipFill>
            <a:blip r:embed="rId4"/>
            <a:stretch>
              <a:fillRect/>
            </a:stretch>
          </p:blipFill>
          <p:spPr>
            <a:xfrm>
              <a:off x="1246003" y="2367008"/>
              <a:ext cx="1028373" cy="1115752"/>
            </a:xfrm>
            <a:prstGeom prst="rect">
              <a:avLst/>
            </a:prstGeom>
          </p:spPr>
        </p:pic>
        <p:pic>
          <p:nvPicPr>
            <p:cNvPr id="24" name="Picture 23"/>
            <p:cNvPicPr>
              <a:picLocks noChangeAspect="1"/>
            </p:cNvPicPr>
            <p:nvPr userDrawn="1"/>
          </p:nvPicPr>
          <p:blipFill>
            <a:blip r:embed="rId5"/>
            <a:stretch>
              <a:fillRect/>
            </a:stretch>
          </p:blipFill>
          <p:spPr>
            <a:xfrm>
              <a:off x="3838744" y="2370424"/>
              <a:ext cx="1523359" cy="1164407"/>
            </a:xfrm>
            <a:prstGeom prst="rect">
              <a:avLst/>
            </a:prstGeom>
          </p:spPr>
        </p:pic>
      </p:grpSp>
      <p:sp>
        <p:nvSpPr>
          <p:cNvPr id="15" name="TextBox 16"/>
          <p:cNvSpPr txBox="1"/>
          <p:nvPr userDrawn="1"/>
        </p:nvSpPr>
        <p:spPr>
          <a:xfrm>
            <a:off x="2745809" y="4312563"/>
            <a:ext cx="1672958" cy="92333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b="1" dirty="0">
                <a:solidFill>
                  <a:srgbClr val="174471"/>
                </a:solidFill>
              </a:rPr>
              <a:t>Parker Antin </a:t>
            </a:r>
          </a:p>
          <a:p>
            <a:pPr algn="ctr"/>
            <a:r>
              <a:rPr lang="en-US" sz="1800" b="1" dirty="0">
                <a:solidFill>
                  <a:srgbClr val="174471"/>
                </a:solidFill>
              </a:rPr>
              <a:t>Nirav Merchant</a:t>
            </a:r>
          </a:p>
          <a:p>
            <a:pPr algn="ctr"/>
            <a:r>
              <a:rPr lang="en-US" sz="1800" b="1" dirty="0">
                <a:solidFill>
                  <a:srgbClr val="174471"/>
                </a:solidFill>
              </a:rPr>
              <a:t>Eric Lyons</a:t>
            </a:r>
          </a:p>
        </p:txBody>
      </p:sp>
      <p:sp>
        <p:nvSpPr>
          <p:cNvPr id="16" name="TextBox 17"/>
          <p:cNvSpPr txBox="1"/>
          <p:nvPr userDrawn="1"/>
        </p:nvSpPr>
        <p:spPr>
          <a:xfrm>
            <a:off x="5709794" y="4291887"/>
            <a:ext cx="142545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dirty="0">
                <a:solidFill>
                  <a:srgbClr val="174471"/>
                </a:solidFill>
              </a:rPr>
              <a:t>Matt Vaughn</a:t>
            </a:r>
          </a:p>
        </p:txBody>
      </p:sp>
      <p:sp>
        <p:nvSpPr>
          <p:cNvPr id="17" name="TextBox 18"/>
          <p:cNvSpPr txBox="1"/>
          <p:nvPr userDrawn="1"/>
        </p:nvSpPr>
        <p:spPr>
          <a:xfrm>
            <a:off x="7986227" y="4314891"/>
            <a:ext cx="236240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b="1" dirty="0">
                <a:solidFill>
                  <a:srgbClr val="174471"/>
                </a:solidFill>
              </a:rPr>
              <a:t>Doreen Ware</a:t>
            </a:r>
          </a:p>
          <a:p>
            <a:pPr algn="ctr"/>
            <a:r>
              <a:rPr lang="en-US" sz="1800" b="1" dirty="0">
                <a:solidFill>
                  <a:srgbClr val="174471"/>
                </a:solidFill>
              </a:rPr>
              <a:t>Dave Micklos</a:t>
            </a:r>
          </a:p>
        </p:txBody>
      </p:sp>
      <p:sp>
        <p:nvSpPr>
          <p:cNvPr id="6" name="TextBox 5"/>
          <p:cNvSpPr txBox="1"/>
          <p:nvPr userDrawn="1"/>
        </p:nvSpPr>
        <p:spPr>
          <a:xfrm>
            <a:off x="1928793" y="6408413"/>
            <a:ext cx="8987460" cy="338554"/>
          </a:xfrm>
          <a:prstGeom prst="rect">
            <a:avLst/>
          </a:prstGeom>
          <a:noFill/>
        </p:spPr>
        <p:txBody>
          <a:bodyPr wrap="none" rtlCol="0">
            <a:spAutoFit/>
          </a:bodyPr>
          <a:lstStyle/>
          <a:p>
            <a:r>
              <a:rPr lang="en-US" sz="1600" dirty="0"/>
              <a:t>CyVerse</a:t>
            </a:r>
            <a:r>
              <a:rPr lang="en-US" sz="1600" baseline="0" dirty="0"/>
              <a:t> is </a:t>
            </a:r>
            <a:r>
              <a:rPr lang="en-US" sz="1600" dirty="0"/>
              <a:t>supported by the National Science Foundation under Grant No. DBI-0735191 and DBI-1265383.</a:t>
            </a:r>
          </a:p>
        </p:txBody>
      </p:sp>
      <p:sp>
        <p:nvSpPr>
          <p:cNvPr id="3" name="TextBox 2"/>
          <p:cNvSpPr txBox="1"/>
          <p:nvPr userDrawn="1"/>
        </p:nvSpPr>
        <p:spPr>
          <a:xfrm>
            <a:off x="3719131" y="2173492"/>
            <a:ext cx="4924425" cy="523220"/>
          </a:xfrm>
          <a:prstGeom prst="rect">
            <a:avLst/>
          </a:prstGeom>
          <a:noFill/>
        </p:spPr>
        <p:txBody>
          <a:bodyPr wrap="square" rtlCol="0">
            <a:spAutoFit/>
          </a:bodyPr>
          <a:lstStyle/>
          <a:p>
            <a:pPr algn="ctr"/>
            <a:r>
              <a:rPr lang="en-US" sz="2800" b="1" dirty="0"/>
              <a:t>Executive Team</a:t>
            </a:r>
          </a:p>
        </p:txBody>
      </p:sp>
      <p:pic>
        <p:nvPicPr>
          <p:cNvPr id="21" name="Picture 20" descr="cyverse_rgb.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088485" y="605500"/>
            <a:ext cx="6015030" cy="1308999"/>
          </a:xfrm>
          <a:prstGeom prst="rect">
            <a:avLst/>
          </a:prstGeom>
        </p:spPr>
      </p:pic>
      <p:sp>
        <p:nvSpPr>
          <p:cNvPr id="22" name="Subtitle 2"/>
          <p:cNvSpPr txBox="1">
            <a:spLocks/>
          </p:cNvSpPr>
          <p:nvPr userDrawn="1"/>
        </p:nvSpPr>
        <p:spPr>
          <a:xfrm>
            <a:off x="5010558" y="1605942"/>
            <a:ext cx="4092957" cy="3162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kern="1200">
                <a:solidFill>
                  <a:srgbClr val="F19E1F"/>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rgbClr val="0971AB"/>
                </a:solidFill>
              </a:rPr>
              <a:t>Transforming Science Through Data-driven Discovery</a:t>
            </a:r>
          </a:p>
        </p:txBody>
      </p:sp>
    </p:spTree>
    <p:extLst>
      <p:ext uri="{BB962C8B-B14F-4D97-AF65-F5344CB8AC3E}">
        <p14:creationId xmlns:p14="http://schemas.microsoft.com/office/powerpoint/2010/main" val="315328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ic Slid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516112"/>
            <a:ext cx="12192000" cy="1056061"/>
          </a:xfrm>
          <a:prstGeom prst="rect">
            <a:avLst/>
          </a:prstGeom>
        </p:spPr>
        <p:txBody>
          <a:bodyPr anchor="b"/>
          <a:lstStyle>
            <a:lvl1pPr algn="ctr">
              <a:defRPr sz="6000"/>
            </a:lvl1pPr>
          </a:lstStyle>
          <a:p>
            <a:r>
              <a:rPr lang="en-US" dirty="0"/>
              <a:t>Generic Slide 1</a:t>
            </a:r>
          </a:p>
        </p:txBody>
      </p:sp>
      <p:sp>
        <p:nvSpPr>
          <p:cNvPr id="12" name="Content Placeholder 2"/>
          <p:cNvSpPr>
            <a:spLocks noGrp="1"/>
          </p:cNvSpPr>
          <p:nvPr>
            <p:ph idx="1" hasCustomPrompt="1"/>
          </p:nvPr>
        </p:nvSpPr>
        <p:spPr>
          <a:xfrm>
            <a:off x="838200" y="2220581"/>
            <a:ext cx="10515600" cy="2698984"/>
          </a:xfrm>
        </p:spPr>
        <p:txBody>
          <a:bodyPr/>
          <a:lstStyle>
            <a:lvl1pPr>
              <a:defRPr/>
            </a:lvl1pPr>
            <a:lvl5pPr>
              <a:defRPr/>
            </a:lvl5pPr>
          </a:lstStyle>
          <a:p>
            <a:pPr lvl="0"/>
            <a:r>
              <a:rPr lang="en-US" dirty="0"/>
              <a:t>Heading</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p:txBody>
      </p:sp>
    </p:spTree>
    <p:extLst>
      <p:ext uri="{BB962C8B-B14F-4D97-AF65-F5344CB8AC3E}">
        <p14:creationId xmlns:p14="http://schemas.microsoft.com/office/powerpoint/2010/main" val="12061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YouTube Intro">
    <p:spTree>
      <p:nvGrpSpPr>
        <p:cNvPr id="1" name=""/>
        <p:cNvGrpSpPr/>
        <p:nvPr/>
      </p:nvGrpSpPr>
      <p:grpSpPr>
        <a:xfrm>
          <a:off x="0" y="0"/>
          <a:ext cx="0" cy="0"/>
          <a:chOff x="0" y="0"/>
          <a:chExt cx="0" cy="0"/>
        </a:xfrm>
      </p:grpSpPr>
      <p:pic>
        <p:nvPicPr>
          <p:cNvPr id="3" name="Picture 2" descr="cyvers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8485" y="605500"/>
            <a:ext cx="6015030" cy="1308999"/>
          </a:xfrm>
          <a:prstGeom prst="rect">
            <a:avLst/>
          </a:prstGeom>
        </p:spPr>
      </p:pic>
      <p:sp>
        <p:nvSpPr>
          <p:cNvPr id="4" name="Subtitle 2"/>
          <p:cNvSpPr txBox="1">
            <a:spLocks/>
          </p:cNvSpPr>
          <p:nvPr userDrawn="1"/>
        </p:nvSpPr>
        <p:spPr>
          <a:xfrm>
            <a:off x="5010558" y="1605942"/>
            <a:ext cx="4092957" cy="3162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kern="1200">
                <a:solidFill>
                  <a:srgbClr val="F19E1F"/>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rgbClr val="0971AB"/>
                </a:solidFill>
              </a:rPr>
              <a:t>Transforming Science Through Data-driven Discovery</a:t>
            </a:r>
          </a:p>
        </p:txBody>
      </p:sp>
      <p:sp>
        <p:nvSpPr>
          <p:cNvPr id="5" name="Title 1"/>
          <p:cNvSpPr>
            <a:spLocks noGrp="1"/>
          </p:cNvSpPr>
          <p:nvPr>
            <p:ph type="ctrTitle" hasCustomPrompt="1"/>
          </p:nvPr>
        </p:nvSpPr>
        <p:spPr>
          <a:xfrm>
            <a:off x="1525971" y="2630753"/>
            <a:ext cx="9144000" cy="1056061"/>
          </a:xfrm>
          <a:prstGeom prst="rect">
            <a:avLst/>
          </a:prstGeom>
        </p:spPr>
        <p:txBody>
          <a:bodyPr anchor="b"/>
          <a:lstStyle>
            <a:lvl1pPr algn="ctr">
              <a:defRPr sz="6000"/>
            </a:lvl1pPr>
          </a:lstStyle>
          <a:p>
            <a:r>
              <a:rPr lang="en-US" dirty="0"/>
              <a:t>Video Title</a:t>
            </a:r>
          </a:p>
        </p:txBody>
      </p:sp>
      <p:sp>
        <p:nvSpPr>
          <p:cNvPr id="6" name="Subtitle 2"/>
          <p:cNvSpPr>
            <a:spLocks noGrp="1"/>
          </p:cNvSpPr>
          <p:nvPr>
            <p:ph type="subTitle" idx="1" hasCustomPrompt="1"/>
          </p:nvPr>
        </p:nvSpPr>
        <p:spPr>
          <a:xfrm>
            <a:off x="1524000" y="3814288"/>
            <a:ext cx="9144000" cy="512762"/>
          </a:xfrm>
        </p:spPr>
        <p:txBody>
          <a:bodyPr>
            <a:noAutofit/>
          </a:bodyPr>
          <a:lstStyle>
            <a:lvl1pPr marL="0" indent="0" algn="ctr">
              <a:buNone/>
              <a:defRPr sz="3200">
                <a:solidFill>
                  <a:srgbClr val="0971A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Subtitle/Venue</a:t>
            </a:r>
          </a:p>
        </p:txBody>
      </p:sp>
      <p:sp>
        <p:nvSpPr>
          <p:cNvPr id="13" name="Text Placeholder 12"/>
          <p:cNvSpPr>
            <a:spLocks noGrp="1"/>
          </p:cNvSpPr>
          <p:nvPr>
            <p:ph type="body" sz="quarter" idx="10" hasCustomPrompt="1"/>
          </p:nvPr>
        </p:nvSpPr>
        <p:spPr>
          <a:xfrm>
            <a:off x="1524000" y="4454525"/>
            <a:ext cx="9144000" cy="451772"/>
          </a:xfrm>
        </p:spPr>
        <p:txBody>
          <a:bodyPr>
            <a:normAutofit/>
          </a:bodyPr>
          <a:lstStyle>
            <a:lvl1pPr algn="ctr">
              <a:defRPr sz="2400" b="1"/>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Presenter</a:t>
            </a:r>
            <a:r>
              <a:rPr lang="en-US"/>
              <a:t>, Affiliation</a:t>
            </a:r>
            <a:endParaRPr lang="en-US" dirty="0"/>
          </a:p>
        </p:txBody>
      </p:sp>
      <p:sp>
        <p:nvSpPr>
          <p:cNvPr id="15" name="Text Placeholder 14"/>
          <p:cNvSpPr>
            <a:spLocks noGrp="1"/>
          </p:cNvSpPr>
          <p:nvPr>
            <p:ph type="body" sz="quarter" idx="11" hasCustomPrompt="1"/>
          </p:nvPr>
        </p:nvSpPr>
        <p:spPr>
          <a:xfrm>
            <a:off x="1524000" y="5073650"/>
            <a:ext cx="9144000" cy="452438"/>
          </a:xfrm>
        </p:spPr>
        <p:txBody>
          <a:bodyPr>
            <a:normAutofit/>
          </a:bodyPr>
          <a:lstStyle>
            <a:lvl1pPr>
              <a:defRPr sz="2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Date</a:t>
            </a:r>
          </a:p>
        </p:txBody>
      </p:sp>
    </p:spTree>
    <p:extLst>
      <p:ext uri="{BB962C8B-B14F-4D97-AF65-F5344CB8AC3E}">
        <p14:creationId xmlns:p14="http://schemas.microsoft.com/office/powerpoint/2010/main" val="208027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YouTube Pillarbars">
    <p:spTree>
      <p:nvGrpSpPr>
        <p:cNvPr id="1" name=""/>
        <p:cNvGrpSpPr/>
        <p:nvPr/>
      </p:nvGrpSpPr>
      <p:grpSpPr>
        <a:xfrm>
          <a:off x="0" y="0"/>
          <a:ext cx="0" cy="0"/>
          <a:chOff x="0" y="0"/>
          <a:chExt cx="0" cy="0"/>
        </a:xfrm>
      </p:grpSpPr>
      <p:sp>
        <p:nvSpPr>
          <p:cNvPr id="3" name="Rectangle 2"/>
          <p:cNvSpPr/>
          <p:nvPr userDrawn="1"/>
        </p:nvSpPr>
        <p:spPr>
          <a:xfrm flipV="1">
            <a:off x="0" y="78655"/>
            <a:ext cx="12192000" cy="6858002"/>
          </a:xfrm>
          <a:prstGeom prst="rect">
            <a:avLst/>
          </a:prstGeom>
          <a:solidFill>
            <a:srgbClr val="142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68586" y="6066503"/>
            <a:ext cx="832135" cy="707315"/>
          </a:xfrm>
          <a:prstGeom prst="rect">
            <a:avLst/>
          </a:prstGeom>
        </p:spPr>
      </p:pic>
    </p:spTree>
    <p:extLst>
      <p:ext uri="{BB962C8B-B14F-4D97-AF65-F5344CB8AC3E}">
        <p14:creationId xmlns:p14="http://schemas.microsoft.com/office/powerpoint/2010/main" val="200374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1E2D0CB-739C-5743-A02B-413808D1099D}" type="datetimeFigureOut">
              <a:t>3/14/18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76D9A-40B3-F948-821F-EF98BDBE7785}" type="slidenum">
              <a:t>‹#›</a:t>
            </a:fld>
            <a:endParaRPr lang="en-US"/>
          </a:p>
        </p:txBody>
      </p:sp>
    </p:spTree>
    <p:extLst>
      <p:ext uri="{BB962C8B-B14F-4D97-AF65-F5344CB8AC3E}">
        <p14:creationId xmlns:p14="http://schemas.microsoft.com/office/powerpoint/2010/main" val="279038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0801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2220581"/>
            <a:ext cx="10515600" cy="269898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0"/>
            <a:ext cx="12192000" cy="349624"/>
          </a:xfrm>
          <a:prstGeom prst="rect">
            <a:avLst/>
          </a:prstGeom>
          <a:solidFill>
            <a:srgbClr val="1422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409155"/>
            <a:ext cx="12192000" cy="60325"/>
          </a:xfrm>
          <a:prstGeom prst="rect">
            <a:avLst/>
          </a:prstGeom>
          <a:solidFill>
            <a:srgbClr val="0971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txBox="1">
            <a:spLocks/>
          </p:cNvSpPr>
          <p:nvPr userDrawn="1"/>
        </p:nvSpPr>
        <p:spPr>
          <a:xfrm>
            <a:off x="0" y="516112"/>
            <a:ext cx="12192000" cy="1056061"/>
          </a:xfrm>
          <a:prstGeom prst="rect">
            <a:avLst/>
          </a:prstGeom>
        </p:spPr>
        <p:txBody>
          <a:bodyPr anchor="b"/>
          <a:lstStyle>
            <a:lvl1pPr algn="ctr" defTabSz="914400" rtl="0" eaLnBrk="1" latinLnBrk="0" hangingPunct="1">
              <a:lnSpc>
                <a:spcPct val="90000"/>
              </a:lnSpc>
              <a:spcBef>
                <a:spcPct val="0"/>
              </a:spcBef>
              <a:buNone/>
              <a:defRPr sz="6000" kern="1200">
                <a:solidFill>
                  <a:srgbClr val="142248"/>
                </a:solidFill>
                <a:latin typeface="Calibri" panose="020F0502020204030204" pitchFamily="34" charset="0"/>
                <a:ea typeface="+mj-ea"/>
                <a:cs typeface="+mj-cs"/>
              </a:defRPr>
            </a:lvl1pPr>
          </a:lstStyle>
          <a:p>
            <a:endParaRPr lang="en-US" dirty="0"/>
          </a:p>
        </p:txBody>
      </p:sp>
      <p:sp>
        <p:nvSpPr>
          <p:cNvPr id="17" name="Title 1"/>
          <p:cNvSpPr txBox="1">
            <a:spLocks/>
          </p:cNvSpPr>
          <p:nvPr userDrawn="1"/>
        </p:nvSpPr>
        <p:spPr>
          <a:xfrm>
            <a:off x="12548" y="496374"/>
            <a:ext cx="12179452" cy="588877"/>
          </a:xfrm>
          <a:prstGeom prst="rect">
            <a:avLst/>
          </a:prstGeom>
        </p:spPr>
        <p:txBody>
          <a:bodyPr anchor="b"/>
          <a:lstStyle>
            <a:lvl1pPr algn="ctr" defTabSz="914400" rtl="0" eaLnBrk="1" latinLnBrk="0" hangingPunct="1">
              <a:lnSpc>
                <a:spcPct val="90000"/>
              </a:lnSpc>
              <a:spcBef>
                <a:spcPct val="0"/>
              </a:spcBef>
              <a:buNone/>
              <a:defRPr sz="6000" kern="1200">
                <a:solidFill>
                  <a:srgbClr val="142248"/>
                </a:solidFill>
                <a:latin typeface="Calibri" panose="020F0502020204030204" pitchFamily="34" charset="0"/>
                <a:ea typeface="+mj-ea"/>
                <a:cs typeface="+mj-cs"/>
              </a:defRPr>
            </a:lvl1pPr>
          </a:lstStyle>
          <a:p>
            <a:pPr algn="l"/>
            <a:endParaRPr lang="en-US" sz="4000" dirty="0"/>
          </a:p>
        </p:txBody>
      </p:sp>
      <p:pic>
        <p:nvPicPr>
          <p:cNvPr id="11" name="Picture 1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209311" y="5952407"/>
            <a:ext cx="1073378" cy="989167"/>
          </a:xfrm>
          <a:prstGeom prst="rect">
            <a:avLst/>
          </a:prstGeom>
        </p:spPr>
      </p:pic>
      <p:pic>
        <p:nvPicPr>
          <p:cNvPr id="12" name="Picture 2" descr="http://www.nsf.gov/images/logos/nsf1.gif"/>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2548" y="6077320"/>
            <a:ext cx="72714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2436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76" r:id="rId4"/>
    <p:sldLayoutId id="2147483661" r:id="rId5"/>
    <p:sldLayoutId id="2147483679" r:id="rId6"/>
    <p:sldLayoutId id="2147483678" r:id="rId7"/>
    <p:sldLayoutId id="2147483692" r:id="rId8"/>
    <p:sldLayoutId id="2147483699" r:id="rId9"/>
  </p:sldLayoutIdLst>
  <p:txStyles>
    <p:titleStyle>
      <a:lvl1pPr algn="ctr" defTabSz="914400" rtl="0" eaLnBrk="1" latinLnBrk="0" hangingPunct="1">
        <a:lnSpc>
          <a:spcPct val="90000"/>
        </a:lnSpc>
        <a:spcBef>
          <a:spcPct val="0"/>
        </a:spcBef>
        <a:buNone/>
        <a:defRPr sz="4800" kern="1200">
          <a:solidFill>
            <a:srgbClr val="142248"/>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71A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spcBef>
                <a:spcPts val="0"/>
              </a:spcBef>
              <a:buNone/>
              <a:defRPr sz="1333">
                <a:solidFill>
                  <a:schemeClr val="dk2"/>
                </a:solidFill>
              </a:defRPr>
            </a:lvl1pPr>
            <a:lvl2pPr lvl="1" algn="r">
              <a:spcBef>
                <a:spcPts val="0"/>
              </a:spcBef>
              <a:buNone/>
              <a:defRPr sz="1333">
                <a:solidFill>
                  <a:schemeClr val="dk2"/>
                </a:solidFill>
              </a:defRPr>
            </a:lvl2pPr>
            <a:lvl3pPr lvl="2" algn="r">
              <a:spcBef>
                <a:spcPts val="0"/>
              </a:spcBef>
              <a:buNone/>
              <a:defRPr sz="1333">
                <a:solidFill>
                  <a:schemeClr val="dk2"/>
                </a:solidFill>
              </a:defRPr>
            </a:lvl3pPr>
            <a:lvl4pPr lvl="3" algn="r">
              <a:spcBef>
                <a:spcPts val="0"/>
              </a:spcBef>
              <a:buNone/>
              <a:defRPr sz="1333">
                <a:solidFill>
                  <a:schemeClr val="dk2"/>
                </a:solidFill>
              </a:defRPr>
            </a:lvl4pPr>
            <a:lvl5pPr lvl="4" algn="r">
              <a:spcBef>
                <a:spcPts val="0"/>
              </a:spcBef>
              <a:buNone/>
              <a:defRPr sz="1333">
                <a:solidFill>
                  <a:schemeClr val="dk2"/>
                </a:solidFill>
              </a:defRPr>
            </a:lvl5pPr>
            <a:lvl6pPr lvl="5" algn="r">
              <a:spcBef>
                <a:spcPts val="0"/>
              </a:spcBef>
              <a:buNone/>
              <a:defRPr sz="1333">
                <a:solidFill>
                  <a:schemeClr val="dk2"/>
                </a:solidFill>
              </a:defRPr>
            </a:lvl6pPr>
            <a:lvl7pPr lvl="6" algn="r">
              <a:spcBef>
                <a:spcPts val="0"/>
              </a:spcBef>
              <a:buNone/>
              <a:defRPr sz="1333">
                <a:solidFill>
                  <a:schemeClr val="dk2"/>
                </a:solidFill>
              </a:defRPr>
            </a:lvl7pPr>
            <a:lvl8pPr lvl="7" algn="r">
              <a:spcBef>
                <a:spcPts val="0"/>
              </a:spcBef>
              <a:buNone/>
              <a:defRPr sz="1333">
                <a:solidFill>
                  <a:schemeClr val="dk2"/>
                </a:solidFill>
              </a:defRPr>
            </a:lvl8pPr>
            <a:lvl9pPr lvl="8" algn="r">
              <a:spcBef>
                <a:spcPts val="0"/>
              </a:spcBef>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6174844"/>
      </p:ext>
    </p:extLst>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344743" y="379413"/>
            <a:ext cx="11484371" cy="666750"/>
          </a:xfrm>
          <a:prstGeom prst="rect">
            <a:avLst/>
          </a:prstGeom>
        </p:spPr>
        <p:txBody>
          <a:bodyPr vert="horz" lIns="0" tIns="0" rIns="0" bIns="0" rtlCol="0" anchor="t">
            <a:noAutofit/>
          </a:bodyPr>
          <a:lstStyle/>
          <a:p>
            <a:r>
              <a:rPr lang="en-US" dirty="0"/>
              <a:t>Click to edit Master title style</a:t>
            </a:r>
          </a:p>
        </p:txBody>
      </p:sp>
      <p:sp>
        <p:nvSpPr>
          <p:cNvPr id="7" name="Text Placeholder 6"/>
          <p:cNvSpPr>
            <a:spLocks noGrp="1"/>
          </p:cNvSpPr>
          <p:nvPr>
            <p:ph type="body" idx="1"/>
          </p:nvPr>
        </p:nvSpPr>
        <p:spPr>
          <a:xfrm>
            <a:off x="343948" y="1292226"/>
            <a:ext cx="11485166" cy="5197474"/>
          </a:xfrm>
          <a:prstGeom prst="rect">
            <a:avLst/>
          </a:prstGeom>
        </p:spPr>
        <p:txBody>
          <a:bodyPr vert="horz" lIns="0" tIns="0" rIns="0" bIns="0" rtlCol="0">
            <a:noAutofit/>
          </a:bodyPr>
          <a:lstStyle/>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Click to edit Master text styles</a:t>
            </a:r>
          </a:p>
          <a:p>
            <a:pPr marL="0" marR="0" lvl="0" indent="-166674" algn="l" defTabSz="412716" eaLnBrk="1" fontAlgn="auto" latinLnBrk="0" hangingPunct="1">
              <a:lnSpc>
                <a:spcPct val="100000"/>
              </a:lnSpc>
              <a:spcBef>
                <a:spcPts val="1750"/>
              </a:spcBef>
              <a:spcAft>
                <a:spcPts val="0"/>
              </a:spcAft>
              <a:buClrTx/>
              <a:buSzTx/>
              <a:buFont typeface="Arial"/>
              <a:buChar char="•"/>
              <a:tabLst/>
              <a:defRPr/>
            </a:pPr>
            <a:r>
              <a:rPr lang="en-US" dirty="0"/>
              <a:t>Bullet Test</a:t>
            </a:r>
          </a:p>
          <a:p>
            <a:pPr lvl="0"/>
            <a:endParaRPr lang="en-US" dirty="0"/>
          </a:p>
        </p:txBody>
      </p:sp>
    </p:spTree>
    <p:extLst>
      <p:ext uri="{BB962C8B-B14F-4D97-AF65-F5344CB8AC3E}">
        <p14:creationId xmlns:p14="http://schemas.microsoft.com/office/powerpoint/2010/main" val="949159414"/>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fade/>
  </p:transition>
  <p:hf sldNum="0" hdr="0" ftr="0" dt="0"/>
  <p:txStyles>
    <p:titleStyle>
      <a:lvl1pPr algn="l" defTabSz="412716">
        <a:lnSpc>
          <a:spcPct val="90000"/>
        </a:lnSpc>
        <a:defRPr sz="4799" b="0" i="0" spc="-75">
          <a:solidFill>
            <a:srgbClr val="FFFFFF"/>
          </a:solidFill>
          <a:latin typeface="Open Sans Light" charset="0"/>
          <a:ea typeface="Open Sans Light" charset="0"/>
          <a:cs typeface="Open Sans Light" charset="0"/>
          <a:sym typeface="Gill Sans"/>
        </a:defRPr>
      </a:lvl1pPr>
      <a:lvl2pPr indent="114291" algn="ctr" defTabSz="412716">
        <a:defRPr sz="5774">
          <a:solidFill>
            <a:srgbClr val="FFFFFF"/>
          </a:solidFill>
          <a:latin typeface="+mn-lt"/>
          <a:ea typeface="+mn-ea"/>
          <a:cs typeface="+mn-cs"/>
          <a:sym typeface="Gill Sans"/>
        </a:defRPr>
      </a:lvl2pPr>
      <a:lvl3pPr indent="228581" algn="ctr" defTabSz="412716">
        <a:defRPr sz="5774">
          <a:solidFill>
            <a:srgbClr val="FFFFFF"/>
          </a:solidFill>
          <a:latin typeface="+mn-lt"/>
          <a:ea typeface="+mn-ea"/>
          <a:cs typeface="+mn-cs"/>
          <a:sym typeface="Gill Sans"/>
        </a:defRPr>
      </a:lvl3pPr>
      <a:lvl4pPr indent="342872" algn="ctr" defTabSz="412716">
        <a:defRPr sz="5774">
          <a:solidFill>
            <a:srgbClr val="FFFFFF"/>
          </a:solidFill>
          <a:latin typeface="+mn-lt"/>
          <a:ea typeface="+mn-ea"/>
          <a:cs typeface="+mn-cs"/>
          <a:sym typeface="Gill Sans"/>
        </a:defRPr>
      </a:lvl4pPr>
      <a:lvl5pPr indent="457162" algn="ctr" defTabSz="412716">
        <a:defRPr sz="5774">
          <a:solidFill>
            <a:srgbClr val="FFFFFF"/>
          </a:solidFill>
          <a:latin typeface="+mn-lt"/>
          <a:ea typeface="+mn-ea"/>
          <a:cs typeface="+mn-cs"/>
          <a:sym typeface="Gill Sans"/>
        </a:defRPr>
      </a:lvl5pPr>
      <a:lvl6pPr indent="571452" algn="ctr" defTabSz="412716">
        <a:defRPr sz="5774">
          <a:solidFill>
            <a:srgbClr val="FFFFFF"/>
          </a:solidFill>
          <a:latin typeface="+mn-lt"/>
          <a:ea typeface="+mn-ea"/>
          <a:cs typeface="+mn-cs"/>
          <a:sym typeface="Gill Sans"/>
        </a:defRPr>
      </a:lvl6pPr>
      <a:lvl7pPr indent="685743" algn="ctr" defTabSz="412716">
        <a:defRPr sz="5774">
          <a:solidFill>
            <a:srgbClr val="FFFFFF"/>
          </a:solidFill>
          <a:latin typeface="+mn-lt"/>
          <a:ea typeface="+mn-ea"/>
          <a:cs typeface="+mn-cs"/>
          <a:sym typeface="Gill Sans"/>
        </a:defRPr>
      </a:lvl7pPr>
      <a:lvl8pPr indent="800033" algn="ctr" defTabSz="412716">
        <a:defRPr sz="5774">
          <a:solidFill>
            <a:srgbClr val="FFFFFF"/>
          </a:solidFill>
          <a:latin typeface="+mn-lt"/>
          <a:ea typeface="+mn-ea"/>
          <a:cs typeface="+mn-cs"/>
          <a:sym typeface="Gill Sans"/>
        </a:defRPr>
      </a:lvl8pPr>
      <a:lvl9pPr indent="914324" algn="ctr" defTabSz="412716">
        <a:defRPr sz="5774">
          <a:solidFill>
            <a:srgbClr val="FFFFFF"/>
          </a:solidFill>
          <a:latin typeface="+mn-lt"/>
          <a:ea typeface="+mn-ea"/>
          <a:cs typeface="+mn-cs"/>
          <a:sym typeface="Gill Sans"/>
        </a:defRPr>
      </a:lvl9pPr>
    </p:titleStyle>
    <p:bodyStyle>
      <a:lvl1pPr algn="l" defTabSz="412716">
        <a:spcAft>
          <a:spcPts val="1800"/>
        </a:spcAft>
        <a:defRPr kumimoji="0" lang="en-US" sz="2475" b="0" i="0" u="none" strike="noStrike" kern="0" cap="none" spc="0" normalizeH="0" baseline="0" noProof="0" dirty="0" smtClean="0">
          <a:ln>
            <a:noFill/>
          </a:ln>
          <a:solidFill>
            <a:schemeClr val="tx1">
              <a:tint val="75000"/>
            </a:schemeClr>
          </a:solidFill>
          <a:effectLst/>
          <a:uLnTx/>
          <a:uFillTx/>
          <a:latin typeface="Open Sans" charset="0"/>
          <a:ea typeface="Open Sans" charset="0"/>
          <a:cs typeface="Open Sans" charset="0"/>
          <a:sym typeface="Gill Sans"/>
        </a:defRPr>
      </a:lvl1pPr>
      <a:lvl2pPr marL="68575" indent="-342872" algn="l" defTabSz="412716">
        <a:buSzPct val="75000"/>
        <a:buFont typeface="Arial"/>
        <a:buChar char="•"/>
        <a:defRPr sz="2475">
          <a:solidFill>
            <a:srgbClr val="FFFFFF"/>
          </a:solidFill>
          <a:latin typeface="Open Sans"/>
          <a:ea typeface="+mn-ea"/>
          <a:cs typeface="Open Sans"/>
          <a:sym typeface="Gill Sans"/>
        </a:defRPr>
      </a:lvl2pPr>
      <a:lvl3pPr algn="l" defTabSz="412716">
        <a:defRPr sz="2475">
          <a:solidFill>
            <a:srgbClr val="FFFFFF"/>
          </a:solidFill>
          <a:latin typeface="+mn-lt"/>
          <a:ea typeface="+mn-ea"/>
          <a:cs typeface="+mn-cs"/>
          <a:sym typeface="Gill Sans"/>
        </a:defRPr>
      </a:lvl3pPr>
      <a:lvl4pPr algn="l" defTabSz="412716">
        <a:defRPr sz="2475">
          <a:solidFill>
            <a:srgbClr val="FFFFFF"/>
          </a:solidFill>
          <a:latin typeface="+mn-lt"/>
          <a:ea typeface="+mn-ea"/>
          <a:cs typeface="+mn-cs"/>
          <a:sym typeface="Gill Sans"/>
        </a:defRPr>
      </a:lvl4pPr>
      <a:lvl5pPr algn="l" defTabSz="412716">
        <a:defRPr sz="2475">
          <a:solidFill>
            <a:srgbClr val="FFFFFF"/>
          </a:solidFill>
          <a:latin typeface="+mn-lt"/>
          <a:ea typeface="+mn-ea"/>
          <a:cs typeface="+mn-cs"/>
          <a:sym typeface="Gill Sans"/>
        </a:defRPr>
      </a:lvl5pPr>
      <a:lvl6pPr indent="177786" algn="ctr" defTabSz="412716">
        <a:defRPr sz="2400">
          <a:solidFill>
            <a:srgbClr val="FFFFFF"/>
          </a:solidFill>
          <a:latin typeface="+mn-lt"/>
          <a:ea typeface="+mn-ea"/>
          <a:cs typeface="+mn-cs"/>
          <a:sym typeface="Gill Sans"/>
        </a:defRPr>
      </a:lvl6pPr>
      <a:lvl7pPr indent="355570" algn="ctr" defTabSz="412716">
        <a:defRPr sz="2400">
          <a:solidFill>
            <a:srgbClr val="FFFFFF"/>
          </a:solidFill>
          <a:latin typeface="+mn-lt"/>
          <a:ea typeface="+mn-ea"/>
          <a:cs typeface="+mn-cs"/>
          <a:sym typeface="Gill Sans"/>
        </a:defRPr>
      </a:lvl7pPr>
      <a:lvl8pPr indent="533356" algn="ctr" defTabSz="412716">
        <a:defRPr sz="2400">
          <a:solidFill>
            <a:srgbClr val="FFFFFF"/>
          </a:solidFill>
          <a:latin typeface="+mn-lt"/>
          <a:ea typeface="+mn-ea"/>
          <a:cs typeface="+mn-cs"/>
          <a:sym typeface="Gill Sans"/>
        </a:defRPr>
      </a:lvl8pPr>
      <a:lvl9pPr indent="711141" algn="ctr" defTabSz="412716">
        <a:defRPr sz="2400">
          <a:solidFill>
            <a:srgbClr val="FFFFFF"/>
          </a:solidFill>
          <a:latin typeface="+mn-lt"/>
          <a:ea typeface="+mn-ea"/>
          <a:cs typeface="+mn-cs"/>
          <a:sym typeface="Gill Sans"/>
        </a:defRPr>
      </a:lvl9pPr>
    </p:bodyStyle>
    <p:otherStyle>
      <a:lvl1pPr algn="ctr" defTabSz="412716">
        <a:defRPr sz="1200">
          <a:solidFill>
            <a:schemeClr val="tx1"/>
          </a:solidFill>
          <a:latin typeface="+mn-lt"/>
          <a:ea typeface="+mn-ea"/>
          <a:cs typeface="+mn-cs"/>
          <a:sym typeface="Gill Sans"/>
        </a:defRPr>
      </a:lvl1pPr>
      <a:lvl2pPr indent="114291" algn="ctr" defTabSz="412716">
        <a:defRPr sz="1200">
          <a:solidFill>
            <a:schemeClr val="tx1"/>
          </a:solidFill>
          <a:latin typeface="+mn-lt"/>
          <a:ea typeface="+mn-ea"/>
          <a:cs typeface="+mn-cs"/>
          <a:sym typeface="Gill Sans"/>
        </a:defRPr>
      </a:lvl2pPr>
      <a:lvl3pPr indent="228581" algn="ctr" defTabSz="412716">
        <a:defRPr sz="1200">
          <a:solidFill>
            <a:schemeClr val="tx1"/>
          </a:solidFill>
          <a:latin typeface="+mn-lt"/>
          <a:ea typeface="+mn-ea"/>
          <a:cs typeface="+mn-cs"/>
          <a:sym typeface="Gill Sans"/>
        </a:defRPr>
      </a:lvl3pPr>
      <a:lvl4pPr indent="342872" algn="ctr" defTabSz="412716">
        <a:defRPr sz="1200">
          <a:solidFill>
            <a:schemeClr val="tx1"/>
          </a:solidFill>
          <a:latin typeface="+mn-lt"/>
          <a:ea typeface="+mn-ea"/>
          <a:cs typeface="+mn-cs"/>
          <a:sym typeface="Gill Sans"/>
        </a:defRPr>
      </a:lvl4pPr>
      <a:lvl5pPr indent="457162" algn="ctr" defTabSz="412716">
        <a:defRPr sz="1200">
          <a:solidFill>
            <a:schemeClr val="tx1"/>
          </a:solidFill>
          <a:latin typeface="+mn-lt"/>
          <a:ea typeface="+mn-ea"/>
          <a:cs typeface="+mn-cs"/>
          <a:sym typeface="Gill Sans"/>
        </a:defRPr>
      </a:lvl5pPr>
      <a:lvl6pPr indent="571452" algn="ctr" defTabSz="412716">
        <a:defRPr sz="1200">
          <a:solidFill>
            <a:schemeClr val="tx1"/>
          </a:solidFill>
          <a:latin typeface="+mn-lt"/>
          <a:ea typeface="+mn-ea"/>
          <a:cs typeface="+mn-cs"/>
          <a:sym typeface="Gill Sans"/>
        </a:defRPr>
      </a:lvl6pPr>
      <a:lvl7pPr indent="685743" algn="ctr" defTabSz="412716">
        <a:defRPr sz="1200">
          <a:solidFill>
            <a:schemeClr val="tx1"/>
          </a:solidFill>
          <a:latin typeface="+mn-lt"/>
          <a:ea typeface="+mn-ea"/>
          <a:cs typeface="+mn-cs"/>
          <a:sym typeface="Gill Sans"/>
        </a:defRPr>
      </a:lvl7pPr>
      <a:lvl8pPr indent="800033" algn="ctr" defTabSz="412716">
        <a:defRPr sz="1200">
          <a:solidFill>
            <a:schemeClr val="tx1"/>
          </a:solidFill>
          <a:latin typeface="+mn-lt"/>
          <a:ea typeface="+mn-ea"/>
          <a:cs typeface="+mn-cs"/>
          <a:sym typeface="Gill Sans"/>
        </a:defRPr>
      </a:lvl8pPr>
      <a:lvl9pPr indent="914324" algn="ctr" defTabSz="412716">
        <a:defRPr sz="12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1.jpg"/><Relationship Id="rId5" Type="http://schemas.openxmlformats.org/officeDocument/2006/relationships/image" Target="../media/image45.png"/><Relationship Id="rId10" Type="http://schemas.openxmlformats.org/officeDocument/2006/relationships/image" Target="../media/image50.jpg"/><Relationship Id="rId4" Type="http://schemas.openxmlformats.org/officeDocument/2006/relationships/image" Target="../media/image44.png"/><Relationship Id="rId9" Type="http://schemas.openxmlformats.org/officeDocument/2006/relationships/image" Target="../media/image4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0.jpg"/><Relationship Id="rId5" Type="http://schemas.openxmlformats.org/officeDocument/2006/relationships/image" Target="../media/image17.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7.tiff"/><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Analysis in </a:t>
            </a:r>
            <a:r>
              <a:rPr lang="en-US" dirty="0" err="1"/>
              <a:t>CyVerse</a:t>
            </a:r>
            <a:endParaRPr lang="en-US" dirty="0"/>
          </a:p>
        </p:txBody>
      </p:sp>
      <p:sp>
        <p:nvSpPr>
          <p:cNvPr id="4" name="Text Placeholder 3"/>
          <p:cNvSpPr>
            <a:spLocks noGrp="1"/>
          </p:cNvSpPr>
          <p:nvPr>
            <p:ph type="body" sz="quarter" idx="10"/>
          </p:nvPr>
        </p:nvSpPr>
        <p:spPr>
          <a:xfrm>
            <a:off x="1524000" y="4449626"/>
            <a:ext cx="9144000" cy="1179512"/>
          </a:xfrm>
        </p:spPr>
        <p:txBody>
          <a:bodyPr>
            <a:noAutofit/>
          </a:bodyPr>
          <a:lstStyle/>
          <a:p>
            <a:pPr lvl="0">
              <a:defRPr/>
            </a:pPr>
            <a:r>
              <a:rPr lang="en-US" b="1" dirty="0">
                <a:solidFill>
                  <a:srgbClr val="142248"/>
                </a:solidFill>
              </a:rPr>
              <a:t>Blake Joyce</a:t>
            </a:r>
          </a:p>
          <a:p>
            <a:pPr lvl="0">
              <a:defRPr/>
            </a:pPr>
            <a:r>
              <a:rPr lang="en-US" sz="2400" dirty="0">
                <a:solidFill>
                  <a:srgbClr val="142248"/>
                </a:solidFill>
              </a:rPr>
              <a:t>Science Informatician</a:t>
            </a:r>
          </a:p>
          <a:p>
            <a:pPr lvl="0">
              <a:defRPr/>
            </a:pPr>
            <a:r>
              <a:rPr lang="en-US" sz="2400" dirty="0">
                <a:solidFill>
                  <a:srgbClr val="142248"/>
                </a:solidFill>
              </a:rPr>
              <a:t>University of Arizona</a:t>
            </a:r>
          </a:p>
        </p:txBody>
      </p:sp>
    </p:spTree>
    <p:extLst>
      <p:ext uri="{BB962C8B-B14F-4D97-AF65-F5344CB8AC3E}">
        <p14:creationId xmlns:p14="http://schemas.microsoft.com/office/powerpoint/2010/main" val="2385981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273169" y="104556"/>
            <a:ext cx="11533187" cy="780306"/>
          </a:xfrm>
        </p:spPr>
        <p:txBody>
          <a:bodyPr/>
          <a:lstStyle/>
          <a:p>
            <a:r>
              <a:rPr lang="en-US" dirty="0"/>
              <a:t>Carrot </a:t>
            </a:r>
            <a:r>
              <a:rPr lang="en-US" dirty="0" err="1"/>
              <a:t>Phenomics</a:t>
            </a:r>
            <a:endParaRPr lang="en-US" dirty="0"/>
          </a:p>
        </p:txBody>
      </p:sp>
      <p:pic>
        <p:nvPicPr>
          <p:cNvPr id="8" name="Content Placeholder 7">
            <a:extLst>
              <a:ext uri="{FF2B5EF4-FFF2-40B4-BE49-F238E27FC236}">
                <a16:creationId xmlns:a16="http://schemas.microsoft.com/office/drawing/2014/main" id="{E135EC99-F078-C34F-81E8-89B68F793704}"/>
              </a:ext>
            </a:extLst>
          </p:cNvPr>
          <p:cNvPicPr>
            <a:picLocks noGrp="1" noChangeAspect="1"/>
          </p:cNvPicPr>
          <p:nvPr>
            <p:ph idx="4294967295"/>
          </p:nvPr>
        </p:nvPicPr>
        <p:blipFill rotWithShape="1">
          <a:blip r:embed="rId3"/>
          <a:srcRect l="10084" t="786" r="8888"/>
          <a:stretch/>
        </p:blipFill>
        <p:spPr>
          <a:xfrm>
            <a:off x="5274493" y="849902"/>
            <a:ext cx="2115987" cy="2589982"/>
          </a:xfrm>
        </p:spPr>
      </p:pic>
      <p:sp>
        <p:nvSpPr>
          <p:cNvPr id="16" name="TextBox 15">
            <a:extLst>
              <a:ext uri="{FF2B5EF4-FFF2-40B4-BE49-F238E27FC236}">
                <a16:creationId xmlns:a16="http://schemas.microsoft.com/office/drawing/2014/main" id="{2933EDCC-0EE7-D541-8CA9-6409D460D632}"/>
              </a:ext>
            </a:extLst>
          </p:cNvPr>
          <p:cNvSpPr txBox="1"/>
          <p:nvPr/>
        </p:nvSpPr>
        <p:spPr>
          <a:xfrm>
            <a:off x="3368125" y="3504655"/>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Phillip Simon</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
        <p:nvSpPr>
          <p:cNvPr id="17" name="TextBox 16">
            <a:extLst>
              <a:ext uri="{FF2B5EF4-FFF2-40B4-BE49-F238E27FC236}">
                <a16:creationId xmlns:a16="http://schemas.microsoft.com/office/drawing/2014/main" id="{DC44EB7B-8321-0442-86CE-601340B8F07B}"/>
              </a:ext>
            </a:extLst>
          </p:cNvPr>
          <p:cNvSpPr txBox="1"/>
          <p:nvPr/>
        </p:nvSpPr>
        <p:spPr>
          <a:xfrm>
            <a:off x="5304554" y="3504655"/>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Sarah Turner</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Missouri</a:t>
            </a:r>
          </a:p>
        </p:txBody>
      </p:sp>
      <p:pic>
        <p:nvPicPr>
          <p:cNvPr id="5" name="Picture 4">
            <a:extLst>
              <a:ext uri="{FF2B5EF4-FFF2-40B4-BE49-F238E27FC236}">
                <a16:creationId xmlns:a16="http://schemas.microsoft.com/office/drawing/2014/main" id="{113D8D90-93EB-6B45-8F9F-7C832E043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7597" y="849902"/>
            <a:ext cx="1731200" cy="2589984"/>
          </a:xfrm>
          <a:prstGeom prst="rect">
            <a:avLst/>
          </a:prstGeom>
        </p:spPr>
      </p:pic>
      <p:pic>
        <p:nvPicPr>
          <p:cNvPr id="9" name="Picture 8">
            <a:extLst>
              <a:ext uri="{FF2B5EF4-FFF2-40B4-BE49-F238E27FC236}">
                <a16:creationId xmlns:a16="http://schemas.microsoft.com/office/drawing/2014/main" id="{1E6A8699-2437-7D4E-9F39-A28789A17C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332615" y="2286542"/>
            <a:ext cx="5927624" cy="3054344"/>
          </a:xfrm>
          <a:prstGeom prst="rect">
            <a:avLst/>
          </a:prstGeom>
        </p:spPr>
      </p:pic>
      <p:sp>
        <p:nvSpPr>
          <p:cNvPr id="12" name="TextBox 11">
            <a:extLst>
              <a:ext uri="{FF2B5EF4-FFF2-40B4-BE49-F238E27FC236}">
                <a16:creationId xmlns:a16="http://schemas.microsoft.com/office/drawing/2014/main" id="{DA7B7FC5-FA85-D143-A82B-38AC87CD3F4A}"/>
              </a:ext>
            </a:extLst>
          </p:cNvPr>
          <p:cNvSpPr txBox="1"/>
          <p:nvPr/>
        </p:nvSpPr>
        <p:spPr>
          <a:xfrm>
            <a:off x="3357597" y="6442436"/>
            <a:ext cx="3826974" cy="323165"/>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Coming Soon: beets and onions!</a:t>
            </a:r>
          </a:p>
        </p:txBody>
      </p:sp>
      <p:pic>
        <p:nvPicPr>
          <p:cNvPr id="4" name="Picture 3">
            <a:extLst>
              <a:ext uri="{FF2B5EF4-FFF2-40B4-BE49-F238E27FC236}">
                <a16:creationId xmlns:a16="http://schemas.microsoft.com/office/drawing/2014/main" id="{8E1F0011-DF21-B742-BD80-ACA6DDA11C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2471" y="807449"/>
            <a:ext cx="4689530" cy="4276615"/>
          </a:xfrm>
          <a:prstGeom prst="rect">
            <a:avLst/>
          </a:prstGeom>
        </p:spPr>
      </p:pic>
      <p:sp>
        <p:nvSpPr>
          <p:cNvPr id="11" name="TextBox 10">
            <a:extLst>
              <a:ext uri="{FF2B5EF4-FFF2-40B4-BE49-F238E27FC236}">
                <a16:creationId xmlns:a16="http://schemas.microsoft.com/office/drawing/2014/main" id="{FC90EC6F-12A6-3E4A-A52D-832D4E821FD3}"/>
              </a:ext>
            </a:extLst>
          </p:cNvPr>
          <p:cNvSpPr txBox="1"/>
          <p:nvPr/>
        </p:nvSpPr>
        <p:spPr>
          <a:xfrm>
            <a:off x="8534303" y="4760899"/>
            <a:ext cx="3294892" cy="323165"/>
          </a:xfrm>
          <a:prstGeom prst="rect">
            <a:avLst/>
          </a:prstGeom>
          <a:solidFill>
            <a:schemeClr val="tx1"/>
          </a:solidFill>
          <a:ln>
            <a:noFill/>
          </a:ln>
        </p:spPr>
        <p:txBody>
          <a:bodyPr wrap="square" lIns="0" tIns="0" rIns="0" bIns="0" rtlCol="0">
            <a:spAutoFit/>
          </a:bodyPr>
          <a:lstStyle/>
          <a:p>
            <a:pPr defTabSz="685709">
              <a:spcAft>
                <a:spcPts val="450"/>
              </a:spcAft>
            </a:pPr>
            <a:r>
              <a:rPr lang="en-US" sz="2100"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Algorithm Measurement (cm)</a:t>
            </a:r>
          </a:p>
        </p:txBody>
      </p:sp>
      <p:sp>
        <p:nvSpPr>
          <p:cNvPr id="13" name="TextBox 12">
            <a:extLst>
              <a:ext uri="{FF2B5EF4-FFF2-40B4-BE49-F238E27FC236}">
                <a16:creationId xmlns:a16="http://schemas.microsoft.com/office/drawing/2014/main" id="{96B64C27-B0B1-E641-97AE-10E8CAE8113A}"/>
              </a:ext>
            </a:extLst>
          </p:cNvPr>
          <p:cNvSpPr txBox="1"/>
          <p:nvPr/>
        </p:nvSpPr>
        <p:spPr>
          <a:xfrm rot="16200000">
            <a:off x="5999031" y="2445617"/>
            <a:ext cx="3294892" cy="323165"/>
          </a:xfrm>
          <a:prstGeom prst="rect">
            <a:avLst/>
          </a:prstGeom>
          <a:solidFill>
            <a:schemeClr val="tx1"/>
          </a:solidFill>
          <a:ln>
            <a:noFill/>
          </a:ln>
        </p:spPr>
        <p:txBody>
          <a:bodyPr wrap="square" lIns="0" tIns="0" rIns="0" bIns="0" rtlCol="0">
            <a:spAutoFit/>
          </a:bodyPr>
          <a:lstStyle/>
          <a:p>
            <a:pPr defTabSz="685709">
              <a:spcAft>
                <a:spcPts val="450"/>
              </a:spcAft>
            </a:pPr>
            <a:r>
              <a:rPr lang="en-US" sz="2100"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Hand Measurement (cm)</a:t>
            </a:r>
          </a:p>
        </p:txBody>
      </p:sp>
    </p:spTree>
    <p:extLst>
      <p:ext uri="{BB962C8B-B14F-4D97-AF65-F5344CB8AC3E}">
        <p14:creationId xmlns:p14="http://schemas.microsoft.com/office/powerpoint/2010/main" val="21042886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273169" y="202092"/>
            <a:ext cx="11533187" cy="780306"/>
          </a:xfrm>
        </p:spPr>
        <p:txBody>
          <a:bodyPr/>
          <a:lstStyle/>
          <a:p>
            <a:r>
              <a:rPr lang="en-US" dirty="0"/>
              <a:t>Maize Tassels: machine vision</a:t>
            </a:r>
          </a:p>
        </p:txBody>
      </p:sp>
      <p:sp>
        <p:nvSpPr>
          <p:cNvPr id="16" name="TextBox 15">
            <a:extLst>
              <a:ext uri="{FF2B5EF4-FFF2-40B4-BE49-F238E27FC236}">
                <a16:creationId xmlns:a16="http://schemas.microsoft.com/office/drawing/2014/main" id="{2933EDCC-0EE7-D541-8CA9-6409D460D632}"/>
              </a:ext>
            </a:extLst>
          </p:cNvPr>
          <p:cNvSpPr txBox="1"/>
          <p:nvPr/>
        </p:nvSpPr>
        <p:spPr>
          <a:xfrm>
            <a:off x="7779979" y="2203940"/>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Natalia de Leon</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
        <p:nvSpPr>
          <p:cNvPr id="17" name="TextBox 16">
            <a:extLst>
              <a:ext uri="{FF2B5EF4-FFF2-40B4-BE49-F238E27FC236}">
                <a16:creationId xmlns:a16="http://schemas.microsoft.com/office/drawing/2014/main" id="{DC44EB7B-8321-0442-86CE-601340B8F07B}"/>
              </a:ext>
            </a:extLst>
          </p:cNvPr>
          <p:cNvSpPr txBox="1"/>
          <p:nvPr/>
        </p:nvSpPr>
        <p:spPr>
          <a:xfrm>
            <a:off x="9885297" y="2199809"/>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Joe Gage </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Missouri</a:t>
            </a:r>
          </a:p>
        </p:txBody>
      </p:sp>
      <p:pic>
        <p:nvPicPr>
          <p:cNvPr id="4" name="Picture 3">
            <a:extLst>
              <a:ext uri="{FF2B5EF4-FFF2-40B4-BE49-F238E27FC236}">
                <a16:creationId xmlns:a16="http://schemas.microsoft.com/office/drawing/2014/main" id="{0C1C806C-157C-6D4D-9D1F-4770BC3E7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790" y="142765"/>
            <a:ext cx="2037002" cy="2037002"/>
          </a:xfrm>
          <a:prstGeom prst="rect">
            <a:avLst/>
          </a:prstGeom>
          <a:ln>
            <a:solidFill>
              <a:schemeClr val="tx1"/>
            </a:solidFill>
          </a:ln>
        </p:spPr>
      </p:pic>
      <p:pic>
        <p:nvPicPr>
          <p:cNvPr id="7" name="Picture 6">
            <a:extLst>
              <a:ext uri="{FF2B5EF4-FFF2-40B4-BE49-F238E27FC236}">
                <a16:creationId xmlns:a16="http://schemas.microsoft.com/office/drawing/2014/main" id="{BF8CEE12-8DCE-AF48-9494-56D987869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2139" y="148119"/>
            <a:ext cx="2039112" cy="2039112"/>
          </a:xfrm>
          <a:prstGeom prst="rect">
            <a:avLst/>
          </a:prstGeom>
          <a:ln>
            <a:solidFill>
              <a:schemeClr val="tx1"/>
            </a:solidFill>
          </a:ln>
        </p:spPr>
      </p:pic>
      <p:pic>
        <p:nvPicPr>
          <p:cNvPr id="15" name="Picture 14">
            <a:extLst>
              <a:ext uri="{FF2B5EF4-FFF2-40B4-BE49-F238E27FC236}">
                <a16:creationId xmlns:a16="http://schemas.microsoft.com/office/drawing/2014/main" id="{001FC954-C1A5-024A-957E-829ECC7ADD49}"/>
              </a:ext>
            </a:extLst>
          </p:cNvPr>
          <p:cNvPicPr>
            <a:picLocks noChangeAspect="1"/>
          </p:cNvPicPr>
          <p:nvPr/>
        </p:nvPicPr>
        <p:blipFill rotWithShape="1">
          <a:blip r:embed="rId5">
            <a:extLst>
              <a:ext uri="{28A0092B-C50C-407E-A947-70E740481C1C}">
                <a14:useLocalDpi xmlns:a14="http://schemas.microsoft.com/office/drawing/2010/main" val="0"/>
              </a:ext>
            </a:extLst>
          </a:blip>
          <a:srcRect l="5090" t="2382" r="5362" b="20571"/>
          <a:stretch/>
        </p:blipFill>
        <p:spPr>
          <a:xfrm>
            <a:off x="54768" y="1208897"/>
            <a:ext cx="7472399" cy="3719140"/>
          </a:xfrm>
          <a:prstGeom prst="rect">
            <a:avLst/>
          </a:prstGeom>
        </p:spPr>
      </p:pic>
      <p:sp>
        <p:nvSpPr>
          <p:cNvPr id="10" name="TextBox 9">
            <a:extLst>
              <a:ext uri="{FF2B5EF4-FFF2-40B4-BE49-F238E27FC236}">
                <a16:creationId xmlns:a16="http://schemas.microsoft.com/office/drawing/2014/main" id="{FE56A4A4-758F-5145-9554-0C597BCC2CC7}"/>
              </a:ext>
            </a:extLst>
          </p:cNvPr>
          <p:cNvSpPr txBox="1"/>
          <p:nvPr/>
        </p:nvSpPr>
        <p:spPr>
          <a:xfrm>
            <a:off x="0" y="6594157"/>
            <a:ext cx="10922000" cy="246221"/>
          </a:xfrm>
          <a:prstGeom prst="rect">
            <a:avLst/>
          </a:prstGeom>
          <a:noFill/>
        </p:spPr>
        <p:txBody>
          <a:bodyPr wrap="square" lIns="0" tIns="0" rIns="0" bIns="0" rtlCol="0">
            <a:spAutoFit/>
          </a:bodyPr>
          <a:lstStyle/>
          <a:p>
            <a:pPr lvl="0"/>
            <a:r>
              <a:rPr lang="en-US" sz="1600" dirty="0"/>
              <a:t>Gage, Joseph L., et al. "TIPS: a system for automated image-based phenotyping of maize tassels." </a:t>
            </a:r>
            <a:r>
              <a:rPr lang="en-US" sz="1600" i="1" dirty="0"/>
              <a:t>Plant methods</a:t>
            </a:r>
            <a:r>
              <a:rPr lang="en-US" sz="1600" dirty="0"/>
              <a:t> 13.1 (2017): 21.</a:t>
            </a:r>
          </a:p>
        </p:txBody>
      </p:sp>
    </p:spTree>
    <p:extLst>
      <p:ext uri="{BB962C8B-B14F-4D97-AF65-F5344CB8AC3E}">
        <p14:creationId xmlns:p14="http://schemas.microsoft.com/office/powerpoint/2010/main" val="36774120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273169" y="104556"/>
            <a:ext cx="11533187" cy="780306"/>
          </a:xfrm>
        </p:spPr>
        <p:txBody>
          <a:bodyPr/>
          <a:lstStyle/>
          <a:p>
            <a:r>
              <a:rPr lang="en-US" dirty="0"/>
              <a:t>Maize Ear, Cob, and Kernel</a:t>
            </a:r>
          </a:p>
        </p:txBody>
      </p:sp>
      <p:sp>
        <p:nvSpPr>
          <p:cNvPr id="12" name="TextBox 11">
            <a:extLst>
              <a:ext uri="{FF2B5EF4-FFF2-40B4-BE49-F238E27FC236}">
                <a16:creationId xmlns:a16="http://schemas.microsoft.com/office/drawing/2014/main" id="{DA7B7FC5-FA85-D143-A82B-38AC87CD3F4A}"/>
              </a:ext>
            </a:extLst>
          </p:cNvPr>
          <p:cNvSpPr txBox="1"/>
          <p:nvPr/>
        </p:nvSpPr>
        <p:spPr>
          <a:xfrm>
            <a:off x="3243296" y="6366237"/>
            <a:ext cx="8339103" cy="492443"/>
          </a:xfrm>
          <a:prstGeom prst="rect">
            <a:avLst/>
          </a:prstGeom>
          <a:noFill/>
        </p:spPr>
        <p:txBody>
          <a:bodyPr wrap="square" lIns="0" tIns="0" rIns="0" bIns="0" rtlCol="0">
            <a:spAutoFit/>
          </a:bodyPr>
          <a:lstStyle/>
          <a:p>
            <a:pPr defTabSz="685709">
              <a:spcAft>
                <a:spcPts val="450"/>
              </a:spcAft>
            </a:pPr>
            <a:r>
              <a:rPr lang="en-US" sz="1600" dirty="0"/>
              <a:t>Miller, Nathan D., et al. "A robust, high‐throughput method for computing maize ear, cob, and kernel attributes automatically from images." </a:t>
            </a:r>
            <a:r>
              <a:rPr lang="en-US" sz="1600" i="1" dirty="0"/>
              <a:t>The Plant Journal</a:t>
            </a:r>
            <a:r>
              <a:rPr lang="en-US" sz="1600" dirty="0"/>
              <a:t> 89.1 (2017): 169-178.</a:t>
            </a:r>
            <a:endParaRPr lang="en-US" sz="16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5" name="TextBox 14">
            <a:extLst>
              <a:ext uri="{FF2B5EF4-FFF2-40B4-BE49-F238E27FC236}">
                <a16:creationId xmlns:a16="http://schemas.microsoft.com/office/drawing/2014/main" id="{D0993317-A8FF-FA40-8558-4D915D26F6D5}"/>
              </a:ext>
            </a:extLst>
          </p:cNvPr>
          <p:cNvSpPr txBox="1"/>
          <p:nvPr/>
        </p:nvSpPr>
        <p:spPr>
          <a:xfrm>
            <a:off x="89443" y="2998804"/>
            <a:ext cx="2527270"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Natalia de Leon</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pic>
        <p:nvPicPr>
          <p:cNvPr id="18" name="Picture 17">
            <a:extLst>
              <a:ext uri="{FF2B5EF4-FFF2-40B4-BE49-F238E27FC236}">
                <a16:creationId xmlns:a16="http://schemas.microsoft.com/office/drawing/2014/main" id="{46CD4AEA-2557-8F4C-9E92-DD218DCCC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43" y="719991"/>
            <a:ext cx="2269079" cy="2269079"/>
          </a:xfrm>
          <a:prstGeom prst="rect">
            <a:avLst/>
          </a:prstGeom>
          <a:ln>
            <a:solidFill>
              <a:schemeClr val="tx1"/>
            </a:solidFill>
          </a:ln>
        </p:spPr>
      </p:pic>
      <p:pic>
        <p:nvPicPr>
          <p:cNvPr id="6" name="Picture 5">
            <a:extLst>
              <a:ext uri="{FF2B5EF4-FFF2-40B4-BE49-F238E27FC236}">
                <a16:creationId xmlns:a16="http://schemas.microsoft.com/office/drawing/2014/main" id="{59D64A94-4805-F348-84C6-1D07028C9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43" y="3807013"/>
            <a:ext cx="1573228" cy="2269079"/>
          </a:xfrm>
          <a:prstGeom prst="rect">
            <a:avLst/>
          </a:prstGeom>
          <a:ln>
            <a:solidFill>
              <a:schemeClr val="tx1"/>
            </a:solidFill>
          </a:ln>
        </p:spPr>
      </p:pic>
      <p:sp>
        <p:nvSpPr>
          <p:cNvPr id="19" name="TextBox 18">
            <a:extLst>
              <a:ext uri="{FF2B5EF4-FFF2-40B4-BE49-F238E27FC236}">
                <a16:creationId xmlns:a16="http://schemas.microsoft.com/office/drawing/2014/main" id="{2DC2CD34-2D42-CC43-910F-0E8398DCB941}"/>
              </a:ext>
            </a:extLst>
          </p:cNvPr>
          <p:cNvSpPr txBox="1"/>
          <p:nvPr/>
        </p:nvSpPr>
        <p:spPr>
          <a:xfrm>
            <a:off x="89443" y="6176798"/>
            <a:ext cx="2527270"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Nick </a:t>
            </a:r>
            <a:r>
              <a:rPr lang="en-US" sz="2100" kern="0" dirty="0" err="1">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Haase</a:t>
            </a:r>
            <a:endPar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PIONEER</a:t>
            </a:r>
          </a:p>
        </p:txBody>
      </p:sp>
      <p:pic>
        <p:nvPicPr>
          <p:cNvPr id="20" name="Shape 450">
            <a:extLst>
              <a:ext uri="{FF2B5EF4-FFF2-40B4-BE49-F238E27FC236}">
                <a16:creationId xmlns:a16="http://schemas.microsoft.com/office/drawing/2014/main" id="{EB9C4CBB-175B-3B42-B200-6CF757CD1B85}"/>
              </a:ext>
            </a:extLst>
          </p:cNvPr>
          <p:cNvPicPr preferRelativeResize="0"/>
          <p:nvPr/>
        </p:nvPicPr>
        <p:blipFill rotWithShape="1">
          <a:blip r:embed="rId5">
            <a:alphaModFix/>
          </a:blip>
          <a:srcRect l="1126"/>
          <a:stretch/>
        </p:blipFill>
        <p:spPr>
          <a:xfrm>
            <a:off x="7527921" y="659410"/>
            <a:ext cx="4664079" cy="4824497"/>
          </a:xfrm>
          <a:prstGeom prst="rect">
            <a:avLst/>
          </a:prstGeom>
          <a:noFill/>
          <a:ln>
            <a:noFill/>
          </a:ln>
        </p:spPr>
      </p:pic>
      <p:pic>
        <p:nvPicPr>
          <p:cNvPr id="21" name="Shape 449">
            <a:extLst>
              <a:ext uri="{FF2B5EF4-FFF2-40B4-BE49-F238E27FC236}">
                <a16:creationId xmlns:a16="http://schemas.microsoft.com/office/drawing/2014/main" id="{1B8D5ADD-5768-B742-944E-E5DCC79B319E}"/>
              </a:ext>
            </a:extLst>
          </p:cNvPr>
          <p:cNvPicPr preferRelativeResize="0"/>
          <p:nvPr/>
        </p:nvPicPr>
        <p:blipFill rotWithShape="1">
          <a:blip r:embed="rId6">
            <a:alphaModFix/>
          </a:blip>
          <a:srcRect/>
          <a:stretch/>
        </p:blipFill>
        <p:spPr>
          <a:xfrm>
            <a:off x="2458544" y="674181"/>
            <a:ext cx="5139916" cy="4408790"/>
          </a:xfrm>
          <a:prstGeom prst="rect">
            <a:avLst/>
          </a:prstGeom>
          <a:noFill/>
          <a:ln>
            <a:noFill/>
          </a:ln>
        </p:spPr>
      </p:pic>
    </p:spTree>
    <p:extLst>
      <p:ext uri="{BB962C8B-B14F-4D97-AF65-F5344CB8AC3E}">
        <p14:creationId xmlns:p14="http://schemas.microsoft.com/office/powerpoint/2010/main" val="2464957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273169" y="104556"/>
            <a:ext cx="11533187" cy="780306"/>
          </a:xfrm>
        </p:spPr>
        <p:txBody>
          <a:bodyPr/>
          <a:lstStyle/>
          <a:p>
            <a:r>
              <a:rPr lang="en-US" dirty="0"/>
              <a:t>Maize Architecture Pipeline</a:t>
            </a:r>
          </a:p>
        </p:txBody>
      </p:sp>
      <p:sp>
        <p:nvSpPr>
          <p:cNvPr id="16" name="TextBox 15">
            <a:extLst>
              <a:ext uri="{FF2B5EF4-FFF2-40B4-BE49-F238E27FC236}">
                <a16:creationId xmlns:a16="http://schemas.microsoft.com/office/drawing/2014/main" id="{2933EDCC-0EE7-D541-8CA9-6409D460D632}"/>
              </a:ext>
            </a:extLst>
          </p:cNvPr>
          <p:cNvSpPr txBox="1"/>
          <p:nvPr/>
        </p:nvSpPr>
        <p:spPr>
          <a:xfrm>
            <a:off x="68522" y="6235153"/>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Nathan Springer</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
        <p:nvSpPr>
          <p:cNvPr id="17" name="TextBox 16">
            <a:extLst>
              <a:ext uri="{FF2B5EF4-FFF2-40B4-BE49-F238E27FC236}">
                <a16:creationId xmlns:a16="http://schemas.microsoft.com/office/drawing/2014/main" id="{DC44EB7B-8321-0442-86CE-601340B8F07B}"/>
              </a:ext>
            </a:extLst>
          </p:cNvPr>
          <p:cNvSpPr txBox="1"/>
          <p:nvPr/>
        </p:nvSpPr>
        <p:spPr>
          <a:xfrm>
            <a:off x="65819" y="3233544"/>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Cory Hirsch</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Minnesota</a:t>
            </a:r>
          </a:p>
        </p:txBody>
      </p:sp>
      <p:pic>
        <p:nvPicPr>
          <p:cNvPr id="7" name="Picture 6">
            <a:extLst>
              <a:ext uri="{FF2B5EF4-FFF2-40B4-BE49-F238E27FC236}">
                <a16:creationId xmlns:a16="http://schemas.microsoft.com/office/drawing/2014/main" id="{F6DB2527-2FDB-CF4B-A2C1-2F6EF228F941}"/>
              </a:ext>
            </a:extLst>
          </p:cNvPr>
          <p:cNvPicPr>
            <a:picLocks noChangeAspect="1"/>
          </p:cNvPicPr>
          <p:nvPr/>
        </p:nvPicPr>
        <p:blipFill rotWithShape="1">
          <a:blip r:embed="rId3">
            <a:extLst>
              <a:ext uri="{28A0092B-C50C-407E-A947-70E740481C1C}">
                <a14:useLocalDpi xmlns:a14="http://schemas.microsoft.com/office/drawing/2010/main" val="0"/>
              </a:ext>
            </a:extLst>
          </a:blip>
          <a:srcRect l="7689" t="4666" r="10269"/>
          <a:stretch/>
        </p:blipFill>
        <p:spPr>
          <a:xfrm>
            <a:off x="65819" y="815181"/>
            <a:ext cx="1924267" cy="2376594"/>
          </a:xfrm>
          <a:prstGeom prst="rect">
            <a:avLst/>
          </a:prstGeom>
        </p:spPr>
      </p:pic>
      <p:pic>
        <p:nvPicPr>
          <p:cNvPr id="15" name="Picture 14">
            <a:extLst>
              <a:ext uri="{FF2B5EF4-FFF2-40B4-BE49-F238E27FC236}">
                <a16:creationId xmlns:a16="http://schemas.microsoft.com/office/drawing/2014/main" id="{24D1953C-86F2-3F48-AB61-08EED1850588}"/>
              </a:ext>
            </a:extLst>
          </p:cNvPr>
          <p:cNvPicPr>
            <a:picLocks noChangeAspect="1"/>
          </p:cNvPicPr>
          <p:nvPr/>
        </p:nvPicPr>
        <p:blipFill rotWithShape="1">
          <a:blip r:embed="rId4">
            <a:extLst>
              <a:ext uri="{28A0092B-C50C-407E-A947-70E740481C1C}">
                <a14:useLocalDpi xmlns:a14="http://schemas.microsoft.com/office/drawing/2010/main" val="0"/>
              </a:ext>
            </a:extLst>
          </a:blip>
          <a:srcRect l="27988" t="32266" r="17529" b="20511"/>
          <a:stretch/>
        </p:blipFill>
        <p:spPr>
          <a:xfrm>
            <a:off x="111809" y="4302003"/>
            <a:ext cx="1854081" cy="1994899"/>
          </a:xfrm>
          <a:prstGeom prst="rect">
            <a:avLst/>
          </a:prstGeom>
        </p:spPr>
      </p:pic>
      <p:pic>
        <p:nvPicPr>
          <p:cNvPr id="19" name="Picture 18">
            <a:extLst>
              <a:ext uri="{FF2B5EF4-FFF2-40B4-BE49-F238E27FC236}">
                <a16:creationId xmlns:a16="http://schemas.microsoft.com/office/drawing/2014/main" id="{F0C4DC32-81CB-D146-9708-0F0E2FD0AE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7813" y="776528"/>
            <a:ext cx="4508500" cy="4305300"/>
          </a:xfrm>
          <a:prstGeom prst="rect">
            <a:avLst/>
          </a:prstGeom>
        </p:spPr>
      </p:pic>
      <p:sp>
        <p:nvSpPr>
          <p:cNvPr id="22" name="TextBox 21">
            <a:extLst>
              <a:ext uri="{FF2B5EF4-FFF2-40B4-BE49-F238E27FC236}">
                <a16:creationId xmlns:a16="http://schemas.microsoft.com/office/drawing/2014/main" id="{088B2092-6786-0E41-A2A5-4843A09BA3CA}"/>
              </a:ext>
            </a:extLst>
          </p:cNvPr>
          <p:cNvSpPr txBox="1"/>
          <p:nvPr/>
        </p:nvSpPr>
        <p:spPr>
          <a:xfrm>
            <a:off x="8254617" y="4758663"/>
            <a:ext cx="3294892" cy="323165"/>
          </a:xfrm>
          <a:prstGeom prst="rect">
            <a:avLst/>
          </a:prstGeom>
          <a:solidFill>
            <a:schemeClr val="tx1"/>
          </a:solidFill>
          <a:ln>
            <a:noFill/>
          </a:ln>
        </p:spPr>
        <p:txBody>
          <a:bodyPr wrap="square" lIns="0" tIns="0" rIns="0" bIns="0" rtlCol="0">
            <a:spAutoFit/>
          </a:bodyPr>
          <a:lstStyle/>
          <a:p>
            <a:pPr defTabSz="685709">
              <a:spcAft>
                <a:spcPts val="450"/>
              </a:spcAft>
            </a:pPr>
            <a:r>
              <a:rPr lang="en-US" sz="2100"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Algorithm Measurement (cm)</a:t>
            </a:r>
          </a:p>
        </p:txBody>
      </p:sp>
      <p:sp>
        <p:nvSpPr>
          <p:cNvPr id="23" name="TextBox 22">
            <a:extLst>
              <a:ext uri="{FF2B5EF4-FFF2-40B4-BE49-F238E27FC236}">
                <a16:creationId xmlns:a16="http://schemas.microsoft.com/office/drawing/2014/main" id="{06568F56-116A-7D4E-998D-4A9884B4CE9E}"/>
              </a:ext>
            </a:extLst>
          </p:cNvPr>
          <p:cNvSpPr txBox="1"/>
          <p:nvPr/>
        </p:nvSpPr>
        <p:spPr>
          <a:xfrm rot="16200000">
            <a:off x="6085647" y="2697861"/>
            <a:ext cx="3294892" cy="323165"/>
          </a:xfrm>
          <a:prstGeom prst="rect">
            <a:avLst/>
          </a:prstGeom>
          <a:solidFill>
            <a:schemeClr val="tx1"/>
          </a:solidFill>
          <a:ln>
            <a:noFill/>
          </a:ln>
        </p:spPr>
        <p:txBody>
          <a:bodyPr wrap="square" lIns="0" tIns="0" rIns="0" bIns="0" rtlCol="0">
            <a:spAutoFit/>
          </a:bodyPr>
          <a:lstStyle/>
          <a:p>
            <a:pPr defTabSz="685709">
              <a:spcAft>
                <a:spcPts val="450"/>
              </a:spcAft>
            </a:pPr>
            <a:r>
              <a:rPr lang="en-US" sz="2100" kern="0" dirty="0">
                <a:solidFill>
                  <a:schemeClr val="bg1"/>
                </a:solidFill>
                <a:latin typeface="Open Sans" panose="020B0606030504020204" pitchFamily="34" charset="0"/>
                <a:ea typeface="Open Sans" panose="020B0606030504020204" pitchFamily="34" charset="0"/>
                <a:cs typeface="Open Sans" panose="020B0606030504020204" pitchFamily="34" charset="0"/>
                <a:sym typeface="Arial"/>
              </a:rPr>
              <a:t>Hand Measurement (cm)</a:t>
            </a:r>
          </a:p>
        </p:txBody>
      </p:sp>
      <p:pic>
        <p:nvPicPr>
          <p:cNvPr id="25" name="Picture 24">
            <a:extLst>
              <a:ext uri="{FF2B5EF4-FFF2-40B4-BE49-F238E27FC236}">
                <a16:creationId xmlns:a16="http://schemas.microsoft.com/office/drawing/2014/main" id="{32C3FA6C-6B31-8E4B-B6C8-A64F04AA58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2753" y="713016"/>
            <a:ext cx="5430606" cy="4445580"/>
          </a:xfrm>
          <a:prstGeom prst="rect">
            <a:avLst/>
          </a:prstGeom>
        </p:spPr>
      </p:pic>
    </p:spTree>
    <p:extLst>
      <p:ext uri="{BB962C8B-B14F-4D97-AF65-F5344CB8AC3E}">
        <p14:creationId xmlns:p14="http://schemas.microsoft.com/office/powerpoint/2010/main" val="4158304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16112"/>
            <a:ext cx="12192000" cy="869343"/>
          </a:xfrm>
        </p:spPr>
        <p:txBody>
          <a:bodyPr/>
          <a:lstStyle/>
          <a:p>
            <a:r>
              <a:rPr lang="en-US" sz="4800" dirty="0" err="1"/>
              <a:t>CyVerse</a:t>
            </a:r>
            <a:r>
              <a:rPr lang="en-US" sz="4800" dirty="0"/>
              <a:t> </a:t>
            </a:r>
            <a:r>
              <a:rPr lang="en-US" sz="4800" dirty="0" err="1"/>
              <a:t>BisQue</a:t>
            </a:r>
            <a:r>
              <a:rPr lang="en-US" sz="4800" dirty="0"/>
              <a:t>: more, together</a:t>
            </a:r>
          </a:p>
        </p:txBody>
      </p:sp>
      <p:sp>
        <p:nvSpPr>
          <p:cNvPr id="4" name="Content Placeholder 2">
            <a:extLst>
              <a:ext uri="{FF2B5EF4-FFF2-40B4-BE49-F238E27FC236}">
                <a16:creationId xmlns:a16="http://schemas.microsoft.com/office/drawing/2014/main" id="{4D33C9CD-2487-DE44-AC4A-9643C008EC43}"/>
              </a:ext>
            </a:extLst>
          </p:cNvPr>
          <p:cNvSpPr>
            <a:spLocks noGrp="1"/>
          </p:cNvSpPr>
          <p:nvPr>
            <p:ph idx="1"/>
          </p:nvPr>
        </p:nvSpPr>
        <p:spPr>
          <a:xfrm>
            <a:off x="496957" y="2107098"/>
            <a:ext cx="10856843" cy="4492486"/>
          </a:xfrm>
        </p:spPr>
        <p:txBody>
          <a:bodyPr>
            <a:normAutofit/>
          </a:bodyPr>
          <a:lstStyle/>
          <a:p>
            <a:r>
              <a:rPr lang="en-US" dirty="0" err="1"/>
              <a:t>BisQue</a:t>
            </a:r>
            <a:r>
              <a:rPr lang="en-US" dirty="0"/>
              <a:t> main development at University of California Santa Barbara</a:t>
            </a:r>
          </a:p>
          <a:p>
            <a:pPr lvl="1"/>
            <a:r>
              <a:rPr lang="en-US" dirty="0"/>
              <a:t>Two person development team</a:t>
            </a:r>
          </a:p>
          <a:p>
            <a:pPr lvl="1"/>
            <a:r>
              <a:rPr lang="en-US" dirty="0"/>
              <a:t>Kris </a:t>
            </a:r>
            <a:r>
              <a:rPr lang="en-US" dirty="0" err="1"/>
              <a:t>Kvilekval</a:t>
            </a:r>
            <a:endParaRPr lang="en-US" dirty="0"/>
          </a:p>
          <a:p>
            <a:pPr lvl="1"/>
            <a:r>
              <a:rPr lang="en-US" dirty="0"/>
              <a:t>Dmitry </a:t>
            </a:r>
            <a:r>
              <a:rPr lang="en-US" dirty="0" err="1"/>
              <a:t>Federov</a:t>
            </a:r>
            <a:endParaRPr lang="en-US" dirty="0"/>
          </a:p>
          <a:p>
            <a:r>
              <a:rPr lang="en-US" dirty="0" err="1"/>
              <a:t>BisQue</a:t>
            </a:r>
            <a:r>
              <a:rPr lang="en-US" dirty="0"/>
              <a:t> extends the </a:t>
            </a:r>
            <a:r>
              <a:rPr lang="en-US" dirty="0" err="1"/>
              <a:t>CyVerse</a:t>
            </a:r>
            <a:r>
              <a:rPr lang="en-US" dirty="0"/>
              <a:t> cyberinfrastructure</a:t>
            </a:r>
          </a:p>
          <a:p>
            <a:pPr lvl="1"/>
            <a:r>
              <a:rPr lang="en-US" dirty="0"/>
              <a:t>Provides handling for 200+ image formats</a:t>
            </a:r>
          </a:p>
          <a:p>
            <a:pPr lvl="1"/>
            <a:r>
              <a:rPr lang="en-US" dirty="0"/>
              <a:t>Handles picture metadata (structured or not!)</a:t>
            </a:r>
          </a:p>
          <a:p>
            <a:r>
              <a:rPr lang="en-US" dirty="0" err="1"/>
              <a:t>CyVerse</a:t>
            </a:r>
            <a:r>
              <a:rPr lang="en-US" dirty="0"/>
              <a:t> provides additional power to users</a:t>
            </a:r>
          </a:p>
          <a:p>
            <a:r>
              <a:rPr lang="en-US" dirty="0"/>
              <a:t>Connecting resources, platforms, people = ecosystem of services</a:t>
            </a:r>
          </a:p>
        </p:txBody>
      </p:sp>
      <p:pic>
        <p:nvPicPr>
          <p:cNvPr id="5" name="Picture 4">
            <a:extLst>
              <a:ext uri="{FF2B5EF4-FFF2-40B4-BE49-F238E27FC236}">
                <a16:creationId xmlns:a16="http://schemas.microsoft.com/office/drawing/2014/main" id="{E5E218FC-ADFF-154D-9B62-24FC3CAAD8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904" y="516112"/>
            <a:ext cx="1209230" cy="1238518"/>
          </a:xfrm>
          <a:prstGeom prst="rect">
            <a:avLst/>
          </a:prstGeom>
        </p:spPr>
      </p:pic>
    </p:spTree>
    <p:extLst>
      <p:ext uri="{BB962C8B-B14F-4D97-AF65-F5344CB8AC3E}">
        <p14:creationId xmlns:p14="http://schemas.microsoft.com/office/powerpoint/2010/main" val="665149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plot_image(1).png"/>
          <p:cNvPicPr preferRelativeResize="0"/>
          <p:nvPr/>
        </p:nvPicPr>
        <p:blipFill rotWithShape="1">
          <a:blip r:embed="rId3">
            <a:alphaModFix/>
          </a:blip>
          <a:srcRect l="3437" b="14398"/>
          <a:stretch/>
        </p:blipFill>
        <p:spPr>
          <a:xfrm>
            <a:off x="304800" y="-126999"/>
            <a:ext cx="12849000" cy="6120900"/>
          </a:xfrm>
          <a:prstGeom prst="rect">
            <a:avLst/>
          </a:prstGeom>
          <a:noFill/>
          <a:ln>
            <a:noFill/>
          </a:ln>
        </p:spPr>
      </p:pic>
      <p:cxnSp>
        <p:nvCxnSpPr>
          <p:cNvPr id="60" name="Shape 60"/>
          <p:cNvCxnSpPr/>
          <p:nvPr/>
        </p:nvCxnSpPr>
        <p:spPr>
          <a:xfrm>
            <a:off x="1282700" y="5778500"/>
            <a:ext cx="10541200" cy="0"/>
          </a:xfrm>
          <a:prstGeom prst="straightConnector1">
            <a:avLst/>
          </a:prstGeom>
          <a:noFill/>
          <a:ln w="28575" cap="flat" cmpd="sng">
            <a:solidFill>
              <a:schemeClr val="dk2"/>
            </a:solidFill>
            <a:prstDash val="solid"/>
            <a:round/>
            <a:headEnd type="none" w="lg" len="lg"/>
            <a:tailEnd type="triangle" w="lg" len="lg"/>
          </a:ln>
        </p:spPr>
      </p:cxnSp>
      <p:cxnSp>
        <p:nvCxnSpPr>
          <p:cNvPr id="61" name="Shape 61"/>
          <p:cNvCxnSpPr/>
          <p:nvPr/>
        </p:nvCxnSpPr>
        <p:spPr>
          <a:xfrm>
            <a:off x="1761100" y="5442300"/>
            <a:ext cx="0" cy="551600"/>
          </a:xfrm>
          <a:prstGeom prst="straightConnector1">
            <a:avLst/>
          </a:prstGeom>
          <a:noFill/>
          <a:ln w="9525" cap="flat" cmpd="sng">
            <a:solidFill>
              <a:schemeClr val="dk2"/>
            </a:solidFill>
            <a:prstDash val="solid"/>
            <a:round/>
            <a:headEnd type="none" w="lg" len="lg"/>
            <a:tailEnd type="none" w="lg" len="lg"/>
          </a:ln>
        </p:spPr>
      </p:cxnSp>
      <p:cxnSp>
        <p:nvCxnSpPr>
          <p:cNvPr id="62" name="Shape 62"/>
          <p:cNvCxnSpPr/>
          <p:nvPr/>
        </p:nvCxnSpPr>
        <p:spPr>
          <a:xfrm>
            <a:off x="3872467" y="5423900"/>
            <a:ext cx="0" cy="551600"/>
          </a:xfrm>
          <a:prstGeom prst="straightConnector1">
            <a:avLst/>
          </a:prstGeom>
          <a:noFill/>
          <a:ln w="9525" cap="flat" cmpd="sng">
            <a:solidFill>
              <a:schemeClr val="dk2"/>
            </a:solidFill>
            <a:prstDash val="solid"/>
            <a:round/>
            <a:headEnd type="none" w="lg" len="lg"/>
            <a:tailEnd type="none" w="lg" len="lg"/>
          </a:ln>
        </p:spPr>
      </p:cxnSp>
      <p:cxnSp>
        <p:nvCxnSpPr>
          <p:cNvPr id="63" name="Shape 63"/>
          <p:cNvCxnSpPr/>
          <p:nvPr/>
        </p:nvCxnSpPr>
        <p:spPr>
          <a:xfrm>
            <a:off x="10107433" y="5423900"/>
            <a:ext cx="0" cy="551600"/>
          </a:xfrm>
          <a:prstGeom prst="straightConnector1">
            <a:avLst/>
          </a:prstGeom>
          <a:noFill/>
          <a:ln w="9525" cap="flat" cmpd="sng">
            <a:solidFill>
              <a:schemeClr val="dk2"/>
            </a:solidFill>
            <a:prstDash val="solid"/>
            <a:round/>
            <a:headEnd type="none" w="lg" len="lg"/>
            <a:tailEnd type="none" w="lg" len="lg"/>
          </a:ln>
        </p:spPr>
      </p:cxnSp>
      <p:cxnSp>
        <p:nvCxnSpPr>
          <p:cNvPr id="64" name="Shape 64"/>
          <p:cNvCxnSpPr/>
          <p:nvPr/>
        </p:nvCxnSpPr>
        <p:spPr>
          <a:xfrm>
            <a:off x="8095200" y="5442300"/>
            <a:ext cx="0" cy="551600"/>
          </a:xfrm>
          <a:prstGeom prst="straightConnector1">
            <a:avLst/>
          </a:prstGeom>
          <a:noFill/>
          <a:ln w="9525" cap="flat" cmpd="sng">
            <a:solidFill>
              <a:schemeClr val="dk2"/>
            </a:solidFill>
            <a:prstDash val="solid"/>
            <a:round/>
            <a:headEnd type="none" w="lg" len="lg"/>
            <a:tailEnd type="none" w="lg" len="lg"/>
          </a:ln>
        </p:spPr>
      </p:cxnSp>
      <p:cxnSp>
        <p:nvCxnSpPr>
          <p:cNvPr id="65" name="Shape 65"/>
          <p:cNvCxnSpPr/>
          <p:nvPr/>
        </p:nvCxnSpPr>
        <p:spPr>
          <a:xfrm>
            <a:off x="5983833" y="5423900"/>
            <a:ext cx="0" cy="551600"/>
          </a:xfrm>
          <a:prstGeom prst="straightConnector1">
            <a:avLst/>
          </a:prstGeom>
          <a:noFill/>
          <a:ln w="9525" cap="flat" cmpd="sng">
            <a:solidFill>
              <a:schemeClr val="dk2"/>
            </a:solidFill>
            <a:prstDash val="solid"/>
            <a:round/>
            <a:headEnd type="none" w="lg" len="lg"/>
            <a:tailEnd type="none" w="lg" len="lg"/>
          </a:ln>
        </p:spPr>
      </p:cxnSp>
      <p:sp>
        <p:nvSpPr>
          <p:cNvPr id="66" name="Shape 66"/>
          <p:cNvSpPr txBox="1"/>
          <p:nvPr/>
        </p:nvSpPr>
        <p:spPr>
          <a:xfrm>
            <a:off x="5588633" y="5937733"/>
            <a:ext cx="7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2015</a:t>
            </a:r>
            <a:endParaRPr sz="1867" kern="0">
              <a:solidFill>
                <a:srgbClr val="000000"/>
              </a:solidFill>
              <a:latin typeface="Arial"/>
              <a:cs typeface="Arial"/>
              <a:sym typeface="Arial"/>
            </a:endParaRPr>
          </a:p>
        </p:txBody>
      </p:sp>
      <p:sp>
        <p:nvSpPr>
          <p:cNvPr id="67" name="Shape 67"/>
          <p:cNvSpPr txBox="1"/>
          <p:nvPr/>
        </p:nvSpPr>
        <p:spPr>
          <a:xfrm>
            <a:off x="7700000" y="5937733"/>
            <a:ext cx="7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2016</a:t>
            </a:r>
            <a:endParaRPr sz="1867" kern="0">
              <a:solidFill>
                <a:srgbClr val="000000"/>
              </a:solidFill>
              <a:latin typeface="Arial"/>
              <a:cs typeface="Arial"/>
              <a:sym typeface="Arial"/>
            </a:endParaRPr>
          </a:p>
        </p:txBody>
      </p:sp>
      <p:sp>
        <p:nvSpPr>
          <p:cNvPr id="68" name="Shape 68"/>
          <p:cNvSpPr txBox="1"/>
          <p:nvPr/>
        </p:nvSpPr>
        <p:spPr>
          <a:xfrm>
            <a:off x="9712233" y="5937733"/>
            <a:ext cx="7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2017</a:t>
            </a:r>
            <a:endParaRPr sz="1867" kern="0">
              <a:solidFill>
                <a:srgbClr val="000000"/>
              </a:solidFill>
              <a:latin typeface="Arial"/>
              <a:cs typeface="Arial"/>
              <a:sym typeface="Arial"/>
            </a:endParaRPr>
          </a:p>
        </p:txBody>
      </p:sp>
      <p:sp>
        <p:nvSpPr>
          <p:cNvPr id="69" name="Shape 69"/>
          <p:cNvSpPr txBox="1"/>
          <p:nvPr/>
        </p:nvSpPr>
        <p:spPr>
          <a:xfrm>
            <a:off x="2479267" y="4856584"/>
            <a:ext cx="22868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Cleared Leaf DB</a:t>
            </a:r>
            <a:endParaRPr sz="1867" kern="0">
              <a:solidFill>
                <a:srgbClr val="000000"/>
              </a:solidFill>
              <a:latin typeface="Arial"/>
              <a:cs typeface="Arial"/>
              <a:sym typeface="Arial"/>
            </a:endParaRPr>
          </a:p>
        </p:txBody>
      </p:sp>
      <p:sp>
        <p:nvSpPr>
          <p:cNvPr id="70" name="Shape 70"/>
          <p:cNvSpPr txBox="1"/>
          <p:nvPr/>
        </p:nvSpPr>
        <p:spPr>
          <a:xfrm>
            <a:off x="1636700" y="2945251"/>
            <a:ext cx="3093600" cy="909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AVATOL</a:t>
            </a:r>
            <a:endParaRPr sz="1867" kern="0">
              <a:solidFill>
                <a:srgbClr val="000000"/>
              </a:solidFill>
              <a:latin typeface="Arial"/>
              <a:cs typeface="Arial"/>
              <a:sym typeface="Arial"/>
            </a:endParaRPr>
          </a:p>
        </p:txBody>
      </p:sp>
      <p:sp>
        <p:nvSpPr>
          <p:cNvPr id="71" name="Shape 71"/>
          <p:cNvSpPr txBox="1"/>
          <p:nvPr/>
        </p:nvSpPr>
        <p:spPr>
          <a:xfrm>
            <a:off x="3612700" y="3189984"/>
            <a:ext cx="15140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NEVP/CNH</a:t>
            </a:r>
            <a:endParaRPr sz="1867" kern="0">
              <a:solidFill>
                <a:srgbClr val="000000"/>
              </a:solidFill>
              <a:latin typeface="Arial"/>
              <a:cs typeface="Arial"/>
              <a:sym typeface="Arial"/>
            </a:endParaRPr>
          </a:p>
        </p:txBody>
      </p:sp>
      <p:sp>
        <p:nvSpPr>
          <p:cNvPr id="72" name="Shape 72"/>
          <p:cNvSpPr txBox="1"/>
          <p:nvPr/>
        </p:nvSpPr>
        <p:spPr>
          <a:xfrm>
            <a:off x="5409900" y="3561900"/>
            <a:ext cx="22868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AISO/PIA/C-ROP</a:t>
            </a:r>
            <a:endParaRPr sz="1867" kern="0">
              <a:solidFill>
                <a:srgbClr val="000000"/>
              </a:solidFill>
              <a:latin typeface="Arial"/>
              <a:cs typeface="Arial"/>
              <a:sym typeface="Arial"/>
            </a:endParaRPr>
          </a:p>
        </p:txBody>
      </p:sp>
      <p:sp>
        <p:nvSpPr>
          <p:cNvPr id="73" name="Shape 73"/>
          <p:cNvSpPr txBox="1"/>
          <p:nvPr/>
        </p:nvSpPr>
        <p:spPr>
          <a:xfrm>
            <a:off x="7219200" y="4948100"/>
            <a:ext cx="17520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OdonataWeb</a:t>
            </a:r>
            <a:endParaRPr sz="1867" kern="0">
              <a:solidFill>
                <a:srgbClr val="000000"/>
              </a:solidFill>
              <a:latin typeface="Arial"/>
              <a:cs typeface="Arial"/>
              <a:sym typeface="Arial"/>
            </a:endParaRPr>
          </a:p>
        </p:txBody>
      </p:sp>
      <p:sp>
        <p:nvSpPr>
          <p:cNvPr id="74" name="Shape 74"/>
          <p:cNvSpPr txBox="1"/>
          <p:nvPr/>
        </p:nvSpPr>
        <p:spPr>
          <a:xfrm>
            <a:off x="110333" y="-99390"/>
            <a:ext cx="11713600" cy="9092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3600" kern="0" dirty="0">
                <a:solidFill>
                  <a:srgbClr val="000000"/>
                </a:solidFill>
                <a:latin typeface="Arial"/>
                <a:cs typeface="Arial"/>
                <a:sym typeface="Arial"/>
              </a:rPr>
              <a:t>Imaging projects on </a:t>
            </a:r>
            <a:r>
              <a:rPr lang="en" sz="3600" kern="0" dirty="0" err="1">
                <a:solidFill>
                  <a:srgbClr val="000000"/>
                </a:solidFill>
                <a:latin typeface="Arial"/>
                <a:cs typeface="Arial"/>
                <a:sym typeface="Arial"/>
              </a:rPr>
              <a:t>CyVerse</a:t>
            </a:r>
            <a:r>
              <a:rPr lang="en" sz="3600" kern="0" dirty="0">
                <a:solidFill>
                  <a:srgbClr val="000000"/>
                </a:solidFill>
                <a:latin typeface="Arial"/>
                <a:cs typeface="Arial"/>
                <a:sym typeface="Arial"/>
              </a:rPr>
              <a:t> </a:t>
            </a:r>
            <a:r>
              <a:rPr lang="en" sz="3600" kern="0" dirty="0" err="1">
                <a:solidFill>
                  <a:srgbClr val="000000"/>
                </a:solidFill>
                <a:latin typeface="Arial"/>
                <a:cs typeface="Arial"/>
                <a:sym typeface="Arial"/>
              </a:rPr>
              <a:t>BisQue</a:t>
            </a:r>
            <a:r>
              <a:rPr lang="en" sz="3600" kern="0" dirty="0">
                <a:solidFill>
                  <a:srgbClr val="000000"/>
                </a:solidFill>
                <a:latin typeface="Arial"/>
                <a:cs typeface="Arial"/>
                <a:sym typeface="Arial"/>
              </a:rPr>
              <a:t> broaden over time</a:t>
            </a:r>
            <a:endParaRPr sz="3600" kern="0" dirty="0">
              <a:solidFill>
                <a:srgbClr val="000000"/>
              </a:solidFill>
              <a:latin typeface="Arial"/>
              <a:cs typeface="Arial"/>
              <a:sym typeface="Arial"/>
            </a:endParaRPr>
          </a:p>
        </p:txBody>
      </p:sp>
      <p:pic>
        <p:nvPicPr>
          <p:cNvPr id="75" name="Shape 75"/>
          <p:cNvPicPr preferRelativeResize="0"/>
          <p:nvPr/>
        </p:nvPicPr>
        <p:blipFill rotWithShape="1">
          <a:blip r:embed="rId4">
            <a:alphaModFix/>
          </a:blip>
          <a:srcRect r="11715"/>
          <a:stretch/>
        </p:blipFill>
        <p:spPr>
          <a:xfrm>
            <a:off x="1356668" y="1590401"/>
            <a:ext cx="1951233" cy="1421633"/>
          </a:xfrm>
          <a:prstGeom prst="rect">
            <a:avLst/>
          </a:prstGeom>
          <a:noFill/>
          <a:ln w="9525" cap="flat" cmpd="sng">
            <a:solidFill>
              <a:schemeClr val="dk1"/>
            </a:solidFill>
            <a:prstDash val="solid"/>
            <a:round/>
            <a:headEnd type="none" w="med" len="med"/>
            <a:tailEnd type="none" w="med" len="med"/>
          </a:ln>
        </p:spPr>
      </p:pic>
      <p:sp>
        <p:nvSpPr>
          <p:cNvPr id="76" name="Shape 76"/>
          <p:cNvSpPr txBox="1"/>
          <p:nvPr/>
        </p:nvSpPr>
        <p:spPr>
          <a:xfrm>
            <a:off x="9915800" y="4780451"/>
            <a:ext cx="21756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Cancer images</a:t>
            </a:r>
            <a:endParaRPr sz="1867" kern="0">
              <a:solidFill>
                <a:srgbClr val="000000"/>
              </a:solidFill>
              <a:latin typeface="Arial"/>
              <a:cs typeface="Arial"/>
              <a:sym typeface="Arial"/>
            </a:endParaRPr>
          </a:p>
        </p:txBody>
      </p:sp>
      <p:pic>
        <p:nvPicPr>
          <p:cNvPr id="77" name="Shape 77" descr="Screen Shot 2017-09-18 at 9.55.19 PM.png"/>
          <p:cNvPicPr preferRelativeResize="0"/>
          <p:nvPr/>
        </p:nvPicPr>
        <p:blipFill>
          <a:blip r:embed="rId5">
            <a:alphaModFix/>
          </a:blip>
          <a:stretch>
            <a:fillRect/>
          </a:stretch>
        </p:blipFill>
        <p:spPr>
          <a:xfrm>
            <a:off x="9610634" y="4102167"/>
            <a:ext cx="2562100" cy="665100"/>
          </a:xfrm>
          <a:prstGeom prst="rect">
            <a:avLst/>
          </a:prstGeom>
          <a:noFill/>
          <a:ln w="9525" cap="flat" cmpd="sng">
            <a:solidFill>
              <a:srgbClr val="000000"/>
            </a:solidFill>
            <a:prstDash val="solid"/>
            <a:round/>
            <a:headEnd type="none" w="med" len="med"/>
            <a:tailEnd type="none" w="med" len="med"/>
          </a:ln>
        </p:spPr>
      </p:pic>
      <p:pic>
        <p:nvPicPr>
          <p:cNvPr id="78" name="Shape 78"/>
          <p:cNvPicPr preferRelativeResize="0"/>
          <p:nvPr/>
        </p:nvPicPr>
        <p:blipFill>
          <a:blip r:embed="rId6">
            <a:alphaModFix/>
          </a:blip>
          <a:stretch>
            <a:fillRect/>
          </a:stretch>
        </p:blipFill>
        <p:spPr>
          <a:xfrm>
            <a:off x="7051333" y="4231452"/>
            <a:ext cx="2210233" cy="741833"/>
          </a:xfrm>
          <a:prstGeom prst="rect">
            <a:avLst/>
          </a:prstGeom>
          <a:noFill/>
          <a:ln w="9525" cap="flat" cmpd="sng">
            <a:solidFill>
              <a:schemeClr val="dk1"/>
            </a:solidFill>
            <a:prstDash val="solid"/>
            <a:round/>
            <a:headEnd type="none" w="med" len="med"/>
            <a:tailEnd type="none" w="med" len="med"/>
          </a:ln>
        </p:spPr>
      </p:pic>
      <p:pic>
        <p:nvPicPr>
          <p:cNvPr id="79" name="Shape 79" descr="Screen Shot 2017-09-18 at 10.11.10 PM.png"/>
          <p:cNvPicPr preferRelativeResize="0"/>
          <p:nvPr/>
        </p:nvPicPr>
        <p:blipFill>
          <a:blip r:embed="rId7">
            <a:alphaModFix/>
          </a:blip>
          <a:stretch>
            <a:fillRect/>
          </a:stretch>
        </p:blipFill>
        <p:spPr>
          <a:xfrm>
            <a:off x="3680467" y="1117518"/>
            <a:ext cx="1288800" cy="2122716"/>
          </a:xfrm>
          <a:prstGeom prst="rect">
            <a:avLst/>
          </a:prstGeom>
          <a:noFill/>
          <a:ln w="9525" cap="flat" cmpd="sng">
            <a:solidFill>
              <a:schemeClr val="dk1"/>
            </a:solidFill>
            <a:prstDash val="solid"/>
            <a:round/>
            <a:headEnd type="none" w="med" len="med"/>
            <a:tailEnd type="none" w="med" len="med"/>
          </a:ln>
        </p:spPr>
      </p:pic>
      <p:pic>
        <p:nvPicPr>
          <p:cNvPr id="80" name="Shape 80" descr="Screen Shot 2017-09-18 at 10.13.25 PM.png"/>
          <p:cNvPicPr preferRelativeResize="0"/>
          <p:nvPr/>
        </p:nvPicPr>
        <p:blipFill>
          <a:blip r:embed="rId8">
            <a:alphaModFix/>
          </a:blip>
          <a:stretch>
            <a:fillRect/>
          </a:stretch>
        </p:blipFill>
        <p:spPr>
          <a:xfrm>
            <a:off x="2283234" y="3854467"/>
            <a:ext cx="2562116" cy="1081600"/>
          </a:xfrm>
          <a:prstGeom prst="rect">
            <a:avLst/>
          </a:prstGeom>
          <a:noFill/>
          <a:ln w="9525" cap="flat" cmpd="sng">
            <a:solidFill>
              <a:schemeClr val="dk1"/>
            </a:solidFill>
            <a:prstDash val="solid"/>
            <a:round/>
            <a:headEnd type="none" w="med" len="med"/>
            <a:tailEnd type="none" w="med" len="med"/>
          </a:ln>
        </p:spPr>
      </p:pic>
      <p:sp>
        <p:nvSpPr>
          <p:cNvPr id="81" name="Shape 81"/>
          <p:cNvSpPr txBox="1"/>
          <p:nvPr/>
        </p:nvSpPr>
        <p:spPr>
          <a:xfrm>
            <a:off x="3477267" y="5937733"/>
            <a:ext cx="7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2014</a:t>
            </a:r>
            <a:endParaRPr sz="1867" kern="0">
              <a:solidFill>
                <a:srgbClr val="000000"/>
              </a:solidFill>
              <a:latin typeface="Arial"/>
              <a:cs typeface="Arial"/>
              <a:sym typeface="Arial"/>
            </a:endParaRPr>
          </a:p>
        </p:txBody>
      </p:sp>
      <p:sp>
        <p:nvSpPr>
          <p:cNvPr id="82" name="Shape 82"/>
          <p:cNvSpPr txBox="1"/>
          <p:nvPr/>
        </p:nvSpPr>
        <p:spPr>
          <a:xfrm>
            <a:off x="1365900" y="5937733"/>
            <a:ext cx="7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2013</a:t>
            </a:r>
            <a:endParaRPr sz="1867" kern="0">
              <a:solidFill>
                <a:srgbClr val="000000"/>
              </a:solidFill>
              <a:latin typeface="Arial"/>
              <a:cs typeface="Arial"/>
              <a:sym typeface="Arial"/>
            </a:endParaRPr>
          </a:p>
        </p:txBody>
      </p:sp>
      <p:sp>
        <p:nvSpPr>
          <p:cNvPr id="83" name="Shape 83"/>
          <p:cNvSpPr txBox="1"/>
          <p:nvPr/>
        </p:nvSpPr>
        <p:spPr>
          <a:xfrm rot="-5400000">
            <a:off x="-2414000" y="3030800"/>
            <a:ext cx="5588000" cy="847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b="1" kern="0">
                <a:solidFill>
                  <a:srgbClr val="000000"/>
                </a:solidFill>
                <a:latin typeface="Arial"/>
                <a:cs typeface="Arial"/>
                <a:sym typeface="Arial"/>
              </a:rPr>
              <a:t>Number of Total Images in BisQue (millions)</a:t>
            </a:r>
            <a:endParaRPr sz="1867" b="1" kern="0">
              <a:solidFill>
                <a:srgbClr val="000000"/>
              </a:solidFill>
              <a:latin typeface="Arial"/>
              <a:cs typeface="Arial"/>
              <a:sym typeface="Arial"/>
            </a:endParaRPr>
          </a:p>
        </p:txBody>
      </p:sp>
      <p:pic>
        <p:nvPicPr>
          <p:cNvPr id="84" name="Shape 84" descr="sernec.jpg"/>
          <p:cNvPicPr preferRelativeResize="0"/>
          <p:nvPr/>
        </p:nvPicPr>
        <p:blipFill rotWithShape="1">
          <a:blip r:embed="rId9">
            <a:alphaModFix/>
          </a:blip>
          <a:srcRect r="47376"/>
          <a:stretch/>
        </p:blipFill>
        <p:spPr>
          <a:xfrm>
            <a:off x="5983834" y="1005353"/>
            <a:ext cx="2562101" cy="658732"/>
          </a:xfrm>
          <a:prstGeom prst="rect">
            <a:avLst/>
          </a:prstGeom>
          <a:noFill/>
          <a:ln w="9525" cap="flat" cmpd="sng">
            <a:solidFill>
              <a:srgbClr val="000000"/>
            </a:solidFill>
            <a:prstDash val="solid"/>
            <a:round/>
            <a:headEnd type="none" w="med" len="med"/>
            <a:tailEnd type="none" w="med" len="med"/>
          </a:ln>
        </p:spPr>
      </p:pic>
      <p:pic>
        <p:nvPicPr>
          <p:cNvPr id="85" name="Shape 85" descr="aiso.jpg"/>
          <p:cNvPicPr preferRelativeResize="0"/>
          <p:nvPr/>
        </p:nvPicPr>
        <p:blipFill>
          <a:blip r:embed="rId10">
            <a:alphaModFix/>
          </a:blip>
          <a:stretch>
            <a:fillRect/>
          </a:stretch>
        </p:blipFill>
        <p:spPr>
          <a:xfrm>
            <a:off x="5274237" y="2357651"/>
            <a:ext cx="2175600" cy="1314413"/>
          </a:xfrm>
          <a:prstGeom prst="rect">
            <a:avLst/>
          </a:prstGeom>
          <a:noFill/>
          <a:ln w="9525" cap="flat" cmpd="sng">
            <a:solidFill>
              <a:srgbClr val="000000"/>
            </a:solidFill>
            <a:prstDash val="solid"/>
            <a:round/>
            <a:headEnd type="none" w="med" len="med"/>
            <a:tailEnd type="none" w="med" len="med"/>
          </a:ln>
        </p:spPr>
      </p:pic>
      <p:sp>
        <p:nvSpPr>
          <p:cNvPr id="86" name="Shape 86"/>
          <p:cNvSpPr txBox="1"/>
          <p:nvPr/>
        </p:nvSpPr>
        <p:spPr>
          <a:xfrm>
            <a:off x="10433500" y="3160867"/>
            <a:ext cx="13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LungMap</a:t>
            </a:r>
            <a:endParaRPr sz="1867" kern="0">
              <a:solidFill>
                <a:srgbClr val="000000"/>
              </a:solidFill>
              <a:latin typeface="Arial"/>
              <a:cs typeface="Arial"/>
              <a:sym typeface="Arial"/>
            </a:endParaRPr>
          </a:p>
        </p:txBody>
      </p:sp>
      <p:pic>
        <p:nvPicPr>
          <p:cNvPr id="87" name="Shape 87" descr="lungmap.jpg"/>
          <p:cNvPicPr preferRelativeResize="0"/>
          <p:nvPr/>
        </p:nvPicPr>
        <p:blipFill>
          <a:blip r:embed="rId11">
            <a:alphaModFix/>
          </a:blip>
          <a:stretch>
            <a:fillRect/>
          </a:stretch>
        </p:blipFill>
        <p:spPr>
          <a:xfrm>
            <a:off x="8750634" y="2731220"/>
            <a:ext cx="1752001" cy="1081197"/>
          </a:xfrm>
          <a:prstGeom prst="rect">
            <a:avLst/>
          </a:prstGeom>
          <a:noFill/>
          <a:ln>
            <a:noFill/>
          </a:ln>
        </p:spPr>
      </p:pic>
      <p:sp>
        <p:nvSpPr>
          <p:cNvPr id="88" name="Shape 88"/>
          <p:cNvSpPr txBox="1"/>
          <p:nvPr/>
        </p:nvSpPr>
        <p:spPr>
          <a:xfrm>
            <a:off x="6034100" y="1664067"/>
            <a:ext cx="1390400" cy="478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a:solidFill>
                  <a:srgbClr val="000000"/>
                </a:solidFill>
                <a:latin typeface="Arial"/>
                <a:cs typeface="Arial"/>
                <a:sym typeface="Arial"/>
              </a:rPr>
              <a:t>SERNEC </a:t>
            </a: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8978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0" y="140933"/>
            <a:ext cx="11360800" cy="763600"/>
          </a:xfrm>
          <a:prstGeom prst="rect">
            <a:avLst/>
          </a:prstGeom>
        </p:spPr>
        <p:txBody>
          <a:bodyPr spcFirstLastPara="1" wrap="square" lIns="121900" tIns="121900" rIns="121900" bIns="121900" anchor="t" anchorCtr="0">
            <a:noAutofit/>
          </a:bodyPr>
          <a:lstStyle/>
          <a:p>
            <a:r>
              <a:rPr lang="en" sz="3600" b="1" dirty="0"/>
              <a:t>Scaling Image Files and Metadata Management</a:t>
            </a:r>
            <a:endParaRPr sz="3600" b="1" dirty="0"/>
          </a:p>
        </p:txBody>
      </p:sp>
      <p:sp>
        <p:nvSpPr>
          <p:cNvPr id="100" name="Shape 100"/>
          <p:cNvSpPr txBox="1">
            <a:spLocks noGrp="1"/>
          </p:cNvSpPr>
          <p:nvPr>
            <p:ph type="body" idx="1"/>
          </p:nvPr>
        </p:nvSpPr>
        <p:spPr>
          <a:xfrm>
            <a:off x="415600" y="904533"/>
            <a:ext cx="11360800" cy="5802400"/>
          </a:xfrm>
          <a:prstGeom prst="rect">
            <a:avLst/>
          </a:prstGeom>
        </p:spPr>
        <p:txBody>
          <a:bodyPr spcFirstLastPara="1" wrap="square" lIns="121900" tIns="121900" rIns="121900" bIns="121900" anchor="t" anchorCtr="0">
            <a:noAutofit/>
          </a:bodyPr>
          <a:lstStyle/>
          <a:p>
            <a:pPr marL="0" indent="609585">
              <a:buNone/>
            </a:pPr>
            <a:endParaRPr lang="en" sz="3600" b="1" u="sng" dirty="0">
              <a:solidFill>
                <a:srgbClr val="000000"/>
              </a:solidFill>
            </a:endParaRPr>
          </a:p>
          <a:p>
            <a:pPr marL="0" indent="609585">
              <a:buNone/>
            </a:pPr>
            <a:r>
              <a:rPr lang="en" sz="3600" b="1" u="sng" dirty="0">
                <a:solidFill>
                  <a:srgbClr val="000000"/>
                </a:solidFill>
              </a:rPr>
              <a:t>NEVP </a:t>
            </a:r>
            <a:r>
              <a:rPr lang="en" sz="3600" dirty="0">
                <a:solidFill>
                  <a:srgbClr val="000000"/>
                </a:solidFill>
              </a:rPr>
              <a:t>						</a:t>
            </a:r>
            <a:r>
              <a:rPr lang="en" sz="3600" b="1" u="sng" dirty="0">
                <a:solidFill>
                  <a:srgbClr val="000000"/>
                </a:solidFill>
              </a:rPr>
              <a:t>SERNEC</a:t>
            </a:r>
            <a:endParaRPr lang="en-US" sz="3600" b="1" u="sng" dirty="0">
              <a:solidFill>
                <a:srgbClr val="000000"/>
              </a:solidFill>
            </a:endParaRPr>
          </a:p>
          <a:p>
            <a:pPr marL="0" indent="609585">
              <a:lnSpc>
                <a:spcPct val="90000"/>
              </a:lnSpc>
              <a:buNone/>
            </a:pPr>
            <a:r>
              <a:rPr lang="en-US" sz="3600" dirty="0">
                <a:solidFill>
                  <a:srgbClr val="000000"/>
                </a:solidFill>
              </a:rPr>
              <a:t>5 years						2.5 years</a:t>
            </a:r>
          </a:p>
          <a:p>
            <a:pPr marL="0" indent="609585">
              <a:lnSpc>
                <a:spcPct val="90000"/>
              </a:lnSpc>
              <a:buNone/>
            </a:pPr>
            <a:r>
              <a:rPr lang="en" sz="3200" dirty="0">
                <a:solidFill>
                  <a:srgbClr val="000000"/>
                </a:solidFill>
              </a:rPr>
              <a:t>18 herbaria 					125 herbaria</a:t>
            </a:r>
            <a:endParaRPr sz="3200" dirty="0">
              <a:solidFill>
                <a:srgbClr val="000000"/>
              </a:solidFill>
            </a:endParaRPr>
          </a:p>
          <a:p>
            <a:pPr marL="0" indent="609585">
              <a:lnSpc>
                <a:spcPct val="90000"/>
              </a:lnSpc>
              <a:buNone/>
            </a:pPr>
            <a:r>
              <a:rPr lang="en" sz="3200" dirty="0">
                <a:solidFill>
                  <a:srgbClr val="000000"/>
                </a:solidFill>
              </a:rPr>
              <a:t>1,468,867 image files				1,696,046 files </a:t>
            </a:r>
            <a:endParaRPr sz="3200" dirty="0">
              <a:solidFill>
                <a:srgbClr val="000000"/>
              </a:solidFill>
            </a:endParaRPr>
          </a:p>
          <a:p>
            <a:pPr marL="0" indent="0">
              <a:buClr>
                <a:srgbClr val="000000"/>
              </a:buClr>
              <a:buNone/>
            </a:pPr>
            <a:endParaRPr lang="en-US" sz="2400" dirty="0">
              <a:solidFill>
                <a:srgbClr val="000000"/>
              </a:solidFill>
            </a:endParaRPr>
          </a:p>
          <a:p>
            <a:pPr marL="152396" indent="0">
              <a:buClr>
                <a:srgbClr val="000000"/>
              </a:buClr>
              <a:buNone/>
            </a:pPr>
            <a:endParaRPr lang="en-US" dirty="0">
              <a:solidFill>
                <a:srgbClr val="000000"/>
              </a:solidFill>
            </a:endParaRPr>
          </a:p>
          <a:p>
            <a:pPr marL="152396" indent="0">
              <a:buClr>
                <a:srgbClr val="000000"/>
              </a:buClr>
              <a:buNone/>
            </a:pPr>
            <a:r>
              <a:rPr lang="en-US" dirty="0">
                <a:solidFill>
                  <a:srgbClr val="000000"/>
                </a:solidFill>
              </a:rPr>
              <a:t>Southeast Regional Network of Expertise and Collections (SERNEC) adopted the NEVP workflow</a:t>
            </a:r>
            <a:endParaRPr lang="en-US" sz="2400" b="1" dirty="0">
              <a:solidFill>
                <a:srgbClr val="000000"/>
              </a:solidFill>
            </a:endParaRPr>
          </a:p>
          <a:p>
            <a:pPr lvl="1" indent="-457189">
              <a:spcBef>
                <a:spcPts val="0"/>
              </a:spcBef>
              <a:buClr>
                <a:srgbClr val="000000"/>
              </a:buClr>
              <a:buSzPts val="1800"/>
              <a:buAutoNum type="alphaLcPeriod"/>
            </a:pPr>
            <a:r>
              <a:rPr lang="en-US" sz="2400" b="1" dirty="0">
                <a:solidFill>
                  <a:schemeClr val="dk1"/>
                </a:solidFill>
              </a:rPr>
              <a:t>10x more herbaria than NEVP</a:t>
            </a:r>
          </a:p>
          <a:p>
            <a:pPr lvl="1" indent="-457189">
              <a:spcBef>
                <a:spcPts val="0"/>
              </a:spcBef>
              <a:buClr>
                <a:srgbClr val="000000"/>
              </a:buClr>
              <a:buSzPts val="1800"/>
              <a:buAutoNum type="alphaLcPeriod"/>
            </a:pPr>
            <a:r>
              <a:rPr lang="en-US" sz="2400" b="1" dirty="0">
                <a:solidFill>
                  <a:srgbClr val="000000"/>
                </a:solidFill>
              </a:rPr>
              <a:t>Scaled to same size in ½ amount of time</a:t>
            </a:r>
          </a:p>
          <a:p>
            <a:pPr marL="0" indent="0">
              <a:lnSpc>
                <a:spcPct val="90000"/>
              </a:lnSpc>
              <a:spcBef>
                <a:spcPts val="667"/>
              </a:spcBef>
              <a:buNone/>
            </a:pPr>
            <a:endParaRPr lang="en" dirty="0">
              <a:solidFill>
                <a:srgbClr val="000000"/>
              </a:solidFill>
            </a:endParaRPr>
          </a:p>
          <a:p>
            <a:pPr marL="0" indent="0">
              <a:lnSpc>
                <a:spcPct val="90000"/>
              </a:lnSpc>
              <a:spcBef>
                <a:spcPts val="667"/>
              </a:spcBef>
              <a:buNone/>
            </a:pPr>
            <a:endParaRPr lang="en" dirty="0">
              <a:solidFill>
                <a:srgbClr val="000000"/>
              </a:solidFill>
            </a:endParaRPr>
          </a:p>
        </p:txBody>
      </p:sp>
    </p:spTree>
    <p:extLst>
      <p:ext uri="{BB962C8B-B14F-4D97-AF65-F5344CB8AC3E}">
        <p14:creationId xmlns:p14="http://schemas.microsoft.com/office/powerpoint/2010/main" val="326616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818927" y="4871373"/>
            <a:ext cx="2289029" cy="1450946"/>
          </a:xfrm>
          <a:prstGeom prst="rect">
            <a:avLst/>
          </a:prstGeom>
          <a:ln>
            <a:solidFill>
              <a:schemeClr val="tx2"/>
            </a:solidFill>
          </a:ln>
          <a:effectLst>
            <a:outerShdw blurRad="76200" dist="50800" dir="2700000" algn="tl" rotWithShape="0">
              <a:srgbClr val="000000">
                <a:alpha val="43137"/>
              </a:srgbClr>
            </a:outerShdw>
          </a:effectLst>
        </p:spPr>
      </p:pic>
      <p:pic>
        <p:nvPicPr>
          <p:cNvPr id="18" name="Picture 17" descr="Planteome_logo1.png"/>
          <p:cNvPicPr>
            <a:picLocks noChangeAspect="1"/>
          </p:cNvPicPr>
          <p:nvPr/>
        </p:nvPicPr>
        <p:blipFill rotWithShape="1">
          <a:blip r:embed="rId3">
            <a:extLst>
              <a:ext uri="{28A0092B-C50C-407E-A947-70E740481C1C}">
                <a14:useLocalDpi xmlns:a14="http://schemas.microsoft.com/office/drawing/2010/main" val="0"/>
              </a:ext>
            </a:extLst>
          </a:blip>
          <a:srcRect t="15309" b="23740"/>
          <a:stretch/>
        </p:blipFill>
        <p:spPr>
          <a:xfrm>
            <a:off x="1617750" y="70624"/>
            <a:ext cx="1569076" cy="717276"/>
          </a:xfrm>
          <a:prstGeom prst="rect">
            <a:avLst/>
          </a:prstGeom>
          <a:ln w="12700">
            <a:noFill/>
          </a:ln>
        </p:spPr>
      </p:pic>
      <p:sp>
        <p:nvSpPr>
          <p:cNvPr id="2" name="Title 1"/>
          <p:cNvSpPr>
            <a:spLocks noGrp="1"/>
          </p:cNvSpPr>
          <p:nvPr>
            <p:ph type="ctrTitle"/>
          </p:nvPr>
        </p:nvSpPr>
        <p:spPr>
          <a:xfrm>
            <a:off x="2890348" y="-6985"/>
            <a:ext cx="6524708" cy="695729"/>
          </a:xfrm>
        </p:spPr>
        <p:txBody>
          <a:bodyPr>
            <a:normAutofit/>
          </a:bodyPr>
          <a:lstStyle/>
          <a:p>
            <a:r>
              <a:rPr lang="en-US" sz="3200" b="1">
                <a:solidFill>
                  <a:schemeClr val="accent1">
                    <a:lumMod val="50000"/>
                  </a:schemeClr>
                </a:solidFill>
              </a:rPr>
              <a:t>Planteome Image Analysis in BisQue</a:t>
            </a:r>
          </a:p>
        </p:txBody>
      </p:sp>
      <p:sp>
        <p:nvSpPr>
          <p:cNvPr id="4" name="TextBox 3"/>
          <p:cNvSpPr txBox="1"/>
          <p:nvPr/>
        </p:nvSpPr>
        <p:spPr>
          <a:xfrm>
            <a:off x="1767762" y="1703205"/>
            <a:ext cx="3460286" cy="1077218"/>
          </a:xfrm>
          <a:prstGeom prst="rect">
            <a:avLst/>
          </a:prstGeom>
          <a:noFill/>
        </p:spPr>
        <p:txBody>
          <a:bodyPr wrap="square" rtlCol="0">
            <a:spAutoFit/>
          </a:bodyPr>
          <a:lstStyle/>
          <a:p>
            <a:r>
              <a:rPr lang="en-US" sz="1600" b="1"/>
              <a:t>Segmentation</a:t>
            </a:r>
          </a:p>
          <a:p>
            <a:pPr marL="285750" indent="-285750">
              <a:buFont typeface="Arial"/>
              <a:buChar char="•"/>
            </a:pPr>
            <a:r>
              <a:rPr lang="en-US" sz="1600"/>
              <a:t>Dynamic Graph Cuts algorithm</a:t>
            </a:r>
          </a:p>
          <a:p>
            <a:pPr marL="285750" indent="-285750">
              <a:buFont typeface="Arial"/>
              <a:buChar char="•"/>
            </a:pPr>
            <a:r>
              <a:rPr lang="en-US" sz="1600"/>
              <a:t>Minimal user input: foreground &amp; background markup</a:t>
            </a:r>
          </a:p>
        </p:txBody>
      </p:sp>
      <p:sp>
        <p:nvSpPr>
          <p:cNvPr id="5" name="TextBox 4"/>
          <p:cNvSpPr txBox="1"/>
          <p:nvPr/>
        </p:nvSpPr>
        <p:spPr>
          <a:xfrm>
            <a:off x="1767762" y="2776895"/>
            <a:ext cx="3457120" cy="1569660"/>
          </a:xfrm>
          <a:prstGeom prst="rect">
            <a:avLst/>
          </a:prstGeom>
          <a:noFill/>
        </p:spPr>
        <p:txBody>
          <a:bodyPr wrap="square" rtlCol="0">
            <a:spAutoFit/>
          </a:bodyPr>
          <a:lstStyle/>
          <a:p>
            <a:r>
              <a:rPr lang="en-US" sz="1600" b="1"/>
              <a:t>Classification</a:t>
            </a:r>
          </a:p>
          <a:p>
            <a:pPr marL="285750" indent="-285750">
              <a:buFont typeface="Arial"/>
              <a:buChar char="•"/>
            </a:pPr>
            <a:r>
              <a:rPr lang="en-US" sz="1600"/>
              <a:t>Deep-learning approach uses a network model trained on curated plant images</a:t>
            </a:r>
          </a:p>
          <a:p>
            <a:pPr marL="285750" indent="-285750">
              <a:buFont typeface="Arial"/>
              <a:buChar char="•"/>
            </a:pPr>
            <a:r>
              <a:rPr lang="en-US" sz="1600"/>
              <a:t>Can classify whole image or a portion of an image</a:t>
            </a:r>
          </a:p>
        </p:txBody>
      </p:sp>
      <p:sp>
        <p:nvSpPr>
          <p:cNvPr id="6" name="TextBox 5"/>
          <p:cNvSpPr txBox="1"/>
          <p:nvPr/>
        </p:nvSpPr>
        <p:spPr>
          <a:xfrm>
            <a:off x="1744246" y="4369998"/>
            <a:ext cx="3480639" cy="2062103"/>
          </a:xfrm>
          <a:prstGeom prst="rect">
            <a:avLst/>
          </a:prstGeom>
          <a:noFill/>
        </p:spPr>
        <p:txBody>
          <a:bodyPr wrap="square" rtlCol="0">
            <a:spAutoFit/>
          </a:bodyPr>
          <a:lstStyle/>
          <a:p>
            <a:r>
              <a:rPr lang="en-US" sz="1600" b="1" i="1"/>
              <a:t>In development:</a:t>
            </a:r>
            <a:r>
              <a:rPr lang="en-US" sz="1600" b="1"/>
              <a:t> Ontology Integration, Annotation &amp; Search</a:t>
            </a:r>
          </a:p>
          <a:p>
            <a:pPr marL="285750" indent="-285750">
              <a:buFont typeface="Arial"/>
              <a:buChar char="•"/>
            </a:pPr>
            <a:r>
              <a:rPr lang="en-US" sz="1600"/>
              <a:t>Associate classified images and image segments with ontology terms</a:t>
            </a:r>
          </a:p>
          <a:p>
            <a:pPr marL="285750" indent="-285750">
              <a:buFont typeface="Arial"/>
              <a:buChar char="•"/>
            </a:pPr>
            <a:r>
              <a:rPr lang="en-US" sz="1600"/>
              <a:t>Accommodate both user-contributed and automated annotation</a:t>
            </a:r>
          </a:p>
        </p:txBody>
      </p:sp>
      <p:pic>
        <p:nvPicPr>
          <p:cNvPr id="11" name="Picture 10"/>
          <p:cNvPicPr>
            <a:picLocks noChangeAspect="1"/>
          </p:cNvPicPr>
          <p:nvPr/>
        </p:nvPicPr>
        <p:blipFill>
          <a:blip r:embed="rId4"/>
          <a:stretch>
            <a:fillRect/>
          </a:stretch>
        </p:blipFill>
        <p:spPr>
          <a:xfrm>
            <a:off x="5224884" y="1245284"/>
            <a:ext cx="3026264" cy="2141283"/>
          </a:xfrm>
          <a:prstGeom prst="rect">
            <a:avLst/>
          </a:prstGeom>
          <a:ln w="19050">
            <a:solidFill>
              <a:schemeClr val="accent1">
                <a:lumMod val="50000"/>
              </a:schemeClr>
            </a:solidFill>
          </a:ln>
          <a:effectLst>
            <a:outerShdw blurRad="101600" dist="76200" dir="2700000" algn="tl" rotWithShape="0">
              <a:schemeClr val="accent1">
                <a:lumMod val="75000"/>
                <a:alpha val="43000"/>
              </a:schemeClr>
            </a:outerShdw>
          </a:effectLst>
        </p:spPr>
      </p:pic>
      <p:sp>
        <p:nvSpPr>
          <p:cNvPr id="12" name="TextBox 11"/>
          <p:cNvSpPr txBox="1"/>
          <p:nvPr/>
        </p:nvSpPr>
        <p:spPr>
          <a:xfrm>
            <a:off x="1612230" y="737324"/>
            <a:ext cx="1799491" cy="461665"/>
          </a:xfrm>
          <a:prstGeom prst="rect">
            <a:avLst/>
          </a:prstGeom>
          <a:noFill/>
        </p:spPr>
        <p:txBody>
          <a:bodyPr wrap="square" rtlCol="0">
            <a:spAutoFit/>
          </a:bodyPr>
          <a:lstStyle/>
          <a:p>
            <a:r>
              <a:rPr lang="en-US" sz="1200" b="1">
                <a:solidFill>
                  <a:schemeClr val="accent6">
                    <a:lumMod val="50000"/>
                  </a:schemeClr>
                </a:solidFill>
              </a:rPr>
              <a:t>www.planteome.org</a:t>
            </a:r>
          </a:p>
          <a:p>
            <a:r>
              <a:rPr lang="en-US" sz="1200" b="1">
                <a:solidFill>
                  <a:schemeClr val="accent6">
                    <a:lumMod val="50000"/>
                  </a:schemeClr>
                </a:solidFill>
              </a:rPr>
              <a:t>cyverse.planteome.org</a:t>
            </a:r>
          </a:p>
        </p:txBody>
      </p:sp>
      <p:sp>
        <p:nvSpPr>
          <p:cNvPr id="13" name="TextBox 12"/>
          <p:cNvSpPr txBox="1"/>
          <p:nvPr/>
        </p:nvSpPr>
        <p:spPr>
          <a:xfrm>
            <a:off x="3301526" y="542076"/>
            <a:ext cx="5642789" cy="646331"/>
          </a:xfrm>
          <a:prstGeom prst="rect">
            <a:avLst/>
          </a:prstGeom>
          <a:noFill/>
        </p:spPr>
        <p:txBody>
          <a:bodyPr wrap="square" rtlCol="0">
            <a:spAutoFit/>
          </a:bodyPr>
          <a:lstStyle/>
          <a:p>
            <a:pPr algn="ctr"/>
            <a:r>
              <a:rPr lang="en-US">
                <a:solidFill>
                  <a:schemeClr val="accent6">
                    <a:lumMod val="50000"/>
                  </a:schemeClr>
                </a:solidFill>
              </a:rPr>
              <a:t>The Planteome Project: Reference ontologies, annotation resources, and analysis tools for plant research.</a:t>
            </a:r>
          </a:p>
        </p:txBody>
      </p:sp>
      <p:sp>
        <p:nvSpPr>
          <p:cNvPr id="14" name="TextBox 13"/>
          <p:cNvSpPr txBox="1"/>
          <p:nvPr/>
        </p:nvSpPr>
        <p:spPr>
          <a:xfrm>
            <a:off x="2911546" y="6322319"/>
            <a:ext cx="6349796" cy="553998"/>
          </a:xfrm>
          <a:prstGeom prst="rect">
            <a:avLst/>
          </a:prstGeom>
          <a:noFill/>
        </p:spPr>
        <p:txBody>
          <a:bodyPr wrap="square" rtlCol="0">
            <a:spAutoFit/>
          </a:bodyPr>
          <a:lstStyle/>
          <a:p>
            <a:r>
              <a:rPr lang="en-US" sz="1000" i="1"/>
              <a:t>Development: </a:t>
            </a:r>
            <a:r>
              <a:rPr lang="en-US" sz="1000"/>
              <a:t>Dimitrios Trigkakis, PhD candidate, EECS; Justin Preece, Faculty Research Assistant, Jaiswal Lab</a:t>
            </a:r>
          </a:p>
          <a:p>
            <a:r>
              <a:rPr lang="en-US" sz="1000" i="1"/>
              <a:t>Supervision:</a:t>
            </a:r>
            <a:r>
              <a:rPr lang="en-US" sz="1000"/>
              <a:t> Dr. Sinisa Todorovic (Dept. of Elec Engineering &amp; Comp Sci), Dr. Pankaj Jaiswal (Botany &amp; Plant Pathology)</a:t>
            </a:r>
          </a:p>
          <a:p>
            <a:r>
              <a:rPr lang="en-US" sz="1000" i="1"/>
              <a:t>Funding:</a:t>
            </a:r>
            <a:r>
              <a:rPr lang="en-US" sz="1000"/>
              <a:t> NSF #1340112</a:t>
            </a:r>
          </a:p>
        </p:txBody>
      </p:sp>
      <p:pic>
        <p:nvPicPr>
          <p:cNvPr id="16" name="Picture 15"/>
          <p:cNvPicPr>
            <a:picLocks noChangeAspect="1"/>
          </p:cNvPicPr>
          <p:nvPr/>
        </p:nvPicPr>
        <p:blipFill>
          <a:blip r:embed="rId5"/>
          <a:stretch>
            <a:fillRect/>
          </a:stretch>
        </p:blipFill>
        <p:spPr>
          <a:xfrm>
            <a:off x="9638850" y="70625"/>
            <a:ext cx="942901" cy="942901"/>
          </a:xfrm>
          <a:prstGeom prst="rect">
            <a:avLst/>
          </a:prstGeom>
        </p:spPr>
      </p:pic>
      <p:sp>
        <p:nvSpPr>
          <p:cNvPr id="17" name="Rectangle 16"/>
          <p:cNvSpPr/>
          <p:nvPr/>
        </p:nvSpPr>
        <p:spPr>
          <a:xfrm>
            <a:off x="1889595" y="1288105"/>
            <a:ext cx="3138963" cy="369332"/>
          </a:xfrm>
          <a:prstGeom prst="rect">
            <a:avLst/>
          </a:prstGeom>
          <a:solidFill>
            <a:schemeClr val="accent1">
              <a:lumMod val="20000"/>
              <a:lumOff val="80000"/>
            </a:schemeClr>
          </a:solidFill>
          <a:ln w="19050">
            <a:solidFill>
              <a:schemeClr val="accent1">
                <a:lumMod val="75000"/>
              </a:schemeClr>
            </a:solidFill>
          </a:ln>
        </p:spPr>
        <p:txBody>
          <a:bodyPr wrap="none">
            <a:spAutoFit/>
          </a:bodyPr>
          <a:lstStyle/>
          <a:p>
            <a:pPr algn="ctr"/>
            <a:r>
              <a:rPr lang="en-US" b="1"/>
              <a:t>Bisque Analysis Module </a:t>
            </a:r>
            <a:r>
              <a:rPr lang="en-US" i="1"/>
              <a:t>(beta)</a:t>
            </a:r>
          </a:p>
        </p:txBody>
      </p:sp>
      <p:pic>
        <p:nvPicPr>
          <p:cNvPr id="20" name="Picture 19" descr="jaiswal_lab_logo_banner_568x12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7750" y="6441210"/>
            <a:ext cx="1241586" cy="281980"/>
          </a:xfrm>
          <a:prstGeom prst="rect">
            <a:avLst/>
          </a:prstGeom>
        </p:spPr>
      </p:pic>
      <p:pic>
        <p:nvPicPr>
          <p:cNvPr id="22" name="Picture 21"/>
          <p:cNvPicPr>
            <a:picLocks noChangeAspect="1"/>
          </p:cNvPicPr>
          <p:nvPr/>
        </p:nvPicPr>
        <p:blipFill>
          <a:blip r:embed="rId7"/>
          <a:stretch>
            <a:fillRect/>
          </a:stretch>
        </p:blipFill>
        <p:spPr>
          <a:xfrm>
            <a:off x="10039611" y="5768323"/>
            <a:ext cx="550813" cy="553997"/>
          </a:xfrm>
          <a:prstGeom prst="rect">
            <a:avLst/>
          </a:prstGeom>
        </p:spPr>
      </p:pic>
      <p:grpSp>
        <p:nvGrpSpPr>
          <p:cNvPr id="7" name="Group 6"/>
          <p:cNvGrpSpPr/>
          <p:nvPr/>
        </p:nvGrpSpPr>
        <p:grpSpPr>
          <a:xfrm>
            <a:off x="5514073" y="3449150"/>
            <a:ext cx="3704048" cy="1559955"/>
            <a:chOff x="3570366" y="3790056"/>
            <a:chExt cx="3704048" cy="1559954"/>
          </a:xfrm>
        </p:grpSpPr>
        <p:pic>
          <p:nvPicPr>
            <p:cNvPr id="26" name="Picture 25"/>
            <p:cNvPicPr>
              <a:picLocks noChangeAspect="1"/>
            </p:cNvPicPr>
            <p:nvPr/>
          </p:nvPicPr>
          <p:blipFill rotWithShape="1">
            <a:blip r:embed="rId8"/>
            <a:srcRect b="18046"/>
            <a:stretch/>
          </p:blipFill>
          <p:spPr>
            <a:xfrm>
              <a:off x="3570366" y="3790056"/>
              <a:ext cx="3704048" cy="1559954"/>
            </a:xfrm>
            <a:prstGeom prst="rect">
              <a:avLst/>
            </a:prstGeom>
            <a:ln w="15875">
              <a:solidFill>
                <a:schemeClr val="accent1">
                  <a:lumMod val="50000"/>
                </a:schemeClr>
              </a:solidFill>
            </a:ln>
            <a:effectLst>
              <a:outerShdw blurRad="101600" dist="76200" dir="2700000" algn="tl" rotWithShape="0">
                <a:schemeClr val="accent1">
                  <a:lumMod val="50000"/>
                  <a:alpha val="43000"/>
                </a:schemeClr>
              </a:outerShdw>
            </a:effectLst>
          </p:spPr>
        </p:pic>
        <p:sp>
          <p:nvSpPr>
            <p:cNvPr id="27" name="Rectangle 26"/>
            <p:cNvSpPr/>
            <p:nvPr/>
          </p:nvSpPr>
          <p:spPr>
            <a:xfrm>
              <a:off x="3700882" y="4985498"/>
              <a:ext cx="3448517" cy="181013"/>
            </a:xfrm>
            <a:prstGeom prst="rect">
              <a:avLst/>
            </a:prstGeom>
            <a:solidFill>
              <a:srgbClr val="FFFF00">
                <a:alpha val="20000"/>
              </a:srgbClr>
            </a:solidFill>
            <a:ln w="63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Bent Arrow 27"/>
          <p:cNvSpPr/>
          <p:nvPr/>
        </p:nvSpPr>
        <p:spPr>
          <a:xfrm rot="5400000">
            <a:off x="8558543" y="1310938"/>
            <a:ext cx="813816" cy="1385810"/>
          </a:xfrm>
          <a:prstGeom prst="bentArrow">
            <a:avLst>
              <a:gd name="adj1" fmla="val 25000"/>
              <a:gd name="adj2" fmla="val 20080"/>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 name="Picture 2" descr="cyverse_rgb.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83765" y="6410140"/>
            <a:ext cx="1406658" cy="305948"/>
          </a:xfrm>
          <a:prstGeom prst="rect">
            <a:avLst/>
          </a:prstGeom>
        </p:spPr>
      </p:pic>
      <p:pic>
        <p:nvPicPr>
          <p:cNvPr id="24" name="Picture 23"/>
          <p:cNvPicPr>
            <a:picLocks noChangeAspect="1"/>
          </p:cNvPicPr>
          <p:nvPr/>
        </p:nvPicPr>
        <p:blipFill>
          <a:blip r:embed="rId10"/>
          <a:stretch>
            <a:fillRect/>
          </a:stretch>
        </p:blipFill>
        <p:spPr>
          <a:xfrm>
            <a:off x="8154216" y="2482040"/>
            <a:ext cx="2427534" cy="1963627"/>
          </a:xfrm>
          <a:prstGeom prst="rect">
            <a:avLst/>
          </a:prstGeom>
          <a:noFill/>
          <a:ln w="19050">
            <a:solidFill>
              <a:schemeClr val="accent1">
                <a:lumMod val="75000"/>
              </a:schemeClr>
            </a:solidFill>
          </a:ln>
          <a:effectLst>
            <a:outerShdw blurRad="101600" dist="76200" dir="2700000" algn="tl" rotWithShape="0">
              <a:schemeClr val="accent1">
                <a:lumMod val="75000"/>
                <a:alpha val="43000"/>
              </a:schemeClr>
            </a:outerShdw>
          </a:effectLst>
        </p:spPr>
      </p:pic>
      <p:pic>
        <p:nvPicPr>
          <p:cNvPr id="9" name="Picture 8"/>
          <p:cNvPicPr>
            <a:picLocks noChangeAspect="1"/>
          </p:cNvPicPr>
          <p:nvPr/>
        </p:nvPicPr>
        <p:blipFill rotWithShape="1">
          <a:blip r:embed="rId11"/>
          <a:srcRect b="25902"/>
          <a:stretch/>
        </p:blipFill>
        <p:spPr>
          <a:xfrm>
            <a:off x="7487958" y="4860619"/>
            <a:ext cx="1547884" cy="1452439"/>
          </a:xfrm>
          <a:prstGeom prst="rect">
            <a:avLst/>
          </a:prstGeom>
          <a:ln>
            <a:solidFill>
              <a:schemeClr val="tx2"/>
            </a:solidFill>
          </a:ln>
          <a:effectLst>
            <a:outerShdw blurRad="76200" dist="50800" dir="2700000" algn="tl" rotWithShape="0">
              <a:srgbClr val="000000">
                <a:alpha val="43137"/>
              </a:srgbClr>
            </a:outerShdw>
          </a:effectLst>
        </p:spPr>
      </p:pic>
      <p:pic>
        <p:nvPicPr>
          <p:cNvPr id="10" name="Picture 9"/>
          <p:cNvPicPr>
            <a:picLocks noChangeAspect="1"/>
          </p:cNvPicPr>
          <p:nvPr/>
        </p:nvPicPr>
        <p:blipFill>
          <a:blip r:embed="rId12"/>
          <a:stretch>
            <a:fillRect/>
          </a:stretch>
        </p:blipFill>
        <p:spPr>
          <a:xfrm>
            <a:off x="8511122" y="5542433"/>
            <a:ext cx="384969" cy="313426"/>
          </a:xfrm>
          <a:prstGeom prst="rect">
            <a:avLst/>
          </a:prstGeom>
          <a:ln>
            <a:solidFill>
              <a:schemeClr val="tx2"/>
            </a:solidFill>
          </a:ln>
        </p:spPr>
      </p:pic>
      <p:sp>
        <p:nvSpPr>
          <p:cNvPr id="25" name="Bent Arrow 24"/>
          <p:cNvSpPr/>
          <p:nvPr/>
        </p:nvSpPr>
        <p:spPr>
          <a:xfrm rot="10800000">
            <a:off x="9093048" y="4471357"/>
            <a:ext cx="1091581" cy="1384501"/>
          </a:xfrm>
          <a:prstGeom prst="bentArrow">
            <a:avLst>
              <a:gd name="adj1" fmla="val 13315"/>
              <a:gd name="adj2" fmla="val 11898"/>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5608335" y="5200729"/>
            <a:ext cx="1696566" cy="261610"/>
          </a:xfrm>
          <a:prstGeom prst="rect">
            <a:avLst/>
          </a:prstGeom>
          <a:solidFill>
            <a:schemeClr val="accent1">
              <a:lumMod val="20000"/>
              <a:lumOff val="80000"/>
            </a:schemeClr>
          </a:solidFill>
          <a:ln w="19050">
            <a:solidFill>
              <a:schemeClr val="accent1">
                <a:lumMod val="75000"/>
              </a:schemeClr>
            </a:solidFill>
          </a:ln>
        </p:spPr>
        <p:txBody>
          <a:bodyPr wrap="square">
            <a:spAutoFit/>
          </a:bodyPr>
          <a:lstStyle/>
          <a:p>
            <a:pPr algn="ctr"/>
            <a:r>
              <a:rPr lang="en-US" sz="1100" b="1"/>
              <a:t>Planteome Ontology API</a:t>
            </a:r>
          </a:p>
        </p:txBody>
      </p:sp>
      <p:sp>
        <p:nvSpPr>
          <p:cNvPr id="29" name="Rectangle 28"/>
          <p:cNvSpPr/>
          <p:nvPr/>
        </p:nvSpPr>
        <p:spPr>
          <a:xfrm>
            <a:off x="8419437" y="5091519"/>
            <a:ext cx="1347220" cy="261610"/>
          </a:xfrm>
          <a:prstGeom prst="rect">
            <a:avLst/>
          </a:prstGeom>
          <a:solidFill>
            <a:schemeClr val="accent1">
              <a:lumMod val="20000"/>
              <a:lumOff val="80000"/>
            </a:schemeClr>
          </a:solidFill>
          <a:ln w="19050">
            <a:solidFill>
              <a:schemeClr val="accent1">
                <a:lumMod val="75000"/>
              </a:schemeClr>
            </a:solidFill>
          </a:ln>
        </p:spPr>
        <p:txBody>
          <a:bodyPr wrap="square">
            <a:spAutoFit/>
          </a:bodyPr>
          <a:lstStyle/>
          <a:p>
            <a:pPr algn="ctr"/>
            <a:r>
              <a:rPr lang="en-US" sz="1100" b="1"/>
              <a:t>Planteome Browser</a:t>
            </a:r>
          </a:p>
        </p:txBody>
      </p:sp>
    </p:spTree>
    <p:extLst>
      <p:ext uri="{BB962C8B-B14F-4D97-AF65-F5344CB8AC3E}">
        <p14:creationId xmlns:p14="http://schemas.microsoft.com/office/powerpoint/2010/main" val="1102652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3DEA-1D3B-0E4A-9DAA-D8343DBBB8FE}"/>
              </a:ext>
            </a:extLst>
          </p:cNvPr>
          <p:cNvSpPr>
            <a:spLocks noGrp="1"/>
          </p:cNvSpPr>
          <p:nvPr>
            <p:ph type="ctrTitle"/>
          </p:nvPr>
        </p:nvSpPr>
        <p:spPr>
          <a:xfrm>
            <a:off x="-159028" y="48574"/>
            <a:ext cx="12192000" cy="1056061"/>
          </a:xfrm>
        </p:spPr>
        <p:txBody>
          <a:bodyPr/>
          <a:lstStyle/>
          <a:p>
            <a:r>
              <a:rPr lang="en-US" sz="4000" dirty="0"/>
              <a:t>Future Development: </a:t>
            </a:r>
            <a:r>
              <a:rPr lang="en-US" sz="3200" dirty="0"/>
              <a:t>Cycle of Machine Learning and  Metadata</a:t>
            </a:r>
            <a:endParaRPr lang="en-US" sz="4800" dirty="0"/>
          </a:p>
        </p:txBody>
      </p:sp>
      <p:pic>
        <p:nvPicPr>
          <p:cNvPr id="5" name="Picture 4">
            <a:extLst>
              <a:ext uri="{FF2B5EF4-FFF2-40B4-BE49-F238E27FC236}">
                <a16:creationId xmlns:a16="http://schemas.microsoft.com/office/drawing/2014/main" id="{BA51E894-9999-6B4B-9494-418ABA2F6620}"/>
              </a:ext>
            </a:extLst>
          </p:cNvPr>
          <p:cNvPicPr>
            <a:picLocks noChangeAspect="1"/>
          </p:cNvPicPr>
          <p:nvPr/>
        </p:nvPicPr>
        <p:blipFill>
          <a:blip r:embed="rId2"/>
          <a:stretch>
            <a:fillRect/>
          </a:stretch>
        </p:blipFill>
        <p:spPr>
          <a:xfrm>
            <a:off x="4723205" y="1214363"/>
            <a:ext cx="2427534" cy="1963627"/>
          </a:xfrm>
          <a:prstGeom prst="rect">
            <a:avLst/>
          </a:prstGeom>
          <a:noFill/>
          <a:ln w="19050">
            <a:solidFill>
              <a:schemeClr val="accent1">
                <a:lumMod val="75000"/>
              </a:schemeClr>
            </a:solidFill>
          </a:ln>
          <a:effectLst>
            <a:outerShdw blurRad="101600" dist="76200" dir="2700000" algn="tl" rotWithShape="0">
              <a:schemeClr val="accent1">
                <a:lumMod val="75000"/>
                <a:alpha val="43000"/>
              </a:schemeClr>
            </a:outerShdw>
          </a:effectLst>
        </p:spPr>
      </p:pic>
      <p:pic>
        <p:nvPicPr>
          <p:cNvPr id="6" name="Picture 5" descr="Planteome_logo1.png">
            <a:extLst>
              <a:ext uri="{FF2B5EF4-FFF2-40B4-BE49-F238E27FC236}">
                <a16:creationId xmlns:a16="http://schemas.microsoft.com/office/drawing/2014/main" id="{245CD305-BDE2-A741-8EE0-7E9D63739574}"/>
              </a:ext>
            </a:extLst>
          </p:cNvPr>
          <p:cNvPicPr>
            <a:picLocks noChangeAspect="1"/>
          </p:cNvPicPr>
          <p:nvPr/>
        </p:nvPicPr>
        <p:blipFill rotWithShape="1">
          <a:blip r:embed="rId3">
            <a:extLst>
              <a:ext uri="{28A0092B-C50C-407E-A947-70E740481C1C}">
                <a14:useLocalDpi xmlns:a14="http://schemas.microsoft.com/office/drawing/2010/main" val="0"/>
              </a:ext>
            </a:extLst>
          </a:blip>
          <a:srcRect t="15309" b="23740"/>
          <a:stretch/>
        </p:blipFill>
        <p:spPr>
          <a:xfrm>
            <a:off x="9332742" y="3098949"/>
            <a:ext cx="2108144" cy="963701"/>
          </a:xfrm>
          <a:prstGeom prst="rect">
            <a:avLst/>
          </a:prstGeom>
          <a:ln w="12700">
            <a:noFill/>
          </a:ln>
        </p:spPr>
      </p:pic>
      <p:sp>
        <p:nvSpPr>
          <p:cNvPr id="7" name="TextBox 6">
            <a:extLst>
              <a:ext uri="{FF2B5EF4-FFF2-40B4-BE49-F238E27FC236}">
                <a16:creationId xmlns:a16="http://schemas.microsoft.com/office/drawing/2014/main" id="{8D5670B2-8CDF-DB43-801E-A515101DE54F}"/>
              </a:ext>
            </a:extLst>
          </p:cNvPr>
          <p:cNvSpPr txBox="1"/>
          <p:nvPr/>
        </p:nvSpPr>
        <p:spPr>
          <a:xfrm>
            <a:off x="5503534" y="3255060"/>
            <a:ext cx="859531" cy="369332"/>
          </a:xfrm>
          <a:prstGeom prst="rect">
            <a:avLst/>
          </a:prstGeom>
          <a:noFill/>
        </p:spPr>
        <p:txBody>
          <a:bodyPr wrap="none" rtlCol="0">
            <a:spAutoFit/>
          </a:bodyPr>
          <a:lstStyle/>
          <a:p>
            <a:r>
              <a:rPr lang="en-US" b="1" dirty="0" err="1"/>
              <a:t>BisQue</a:t>
            </a:r>
            <a:endParaRPr lang="en-US" b="1" dirty="0"/>
          </a:p>
        </p:txBody>
      </p:sp>
      <p:pic>
        <p:nvPicPr>
          <p:cNvPr id="9" name="Picture 8">
            <a:extLst>
              <a:ext uri="{FF2B5EF4-FFF2-40B4-BE49-F238E27FC236}">
                <a16:creationId xmlns:a16="http://schemas.microsoft.com/office/drawing/2014/main" id="{9F09ADC9-66AA-6F4B-8BA7-C07DB0C3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008" y="3795844"/>
            <a:ext cx="1131824" cy="1940270"/>
          </a:xfrm>
          <a:prstGeom prst="rect">
            <a:avLst/>
          </a:prstGeom>
        </p:spPr>
      </p:pic>
      <p:sp>
        <p:nvSpPr>
          <p:cNvPr id="10" name="TextBox 9">
            <a:extLst>
              <a:ext uri="{FF2B5EF4-FFF2-40B4-BE49-F238E27FC236}">
                <a16:creationId xmlns:a16="http://schemas.microsoft.com/office/drawing/2014/main" id="{D5D3A7FE-A279-744B-93D9-BDD6847CABDB}"/>
              </a:ext>
            </a:extLst>
          </p:cNvPr>
          <p:cNvSpPr txBox="1"/>
          <p:nvPr/>
        </p:nvSpPr>
        <p:spPr>
          <a:xfrm>
            <a:off x="2122035" y="5736114"/>
            <a:ext cx="1191801" cy="646331"/>
          </a:xfrm>
          <a:prstGeom prst="rect">
            <a:avLst/>
          </a:prstGeom>
          <a:noFill/>
        </p:spPr>
        <p:txBody>
          <a:bodyPr wrap="none" rtlCol="0">
            <a:spAutoFit/>
          </a:bodyPr>
          <a:lstStyle/>
          <a:p>
            <a:pPr algn="ctr"/>
            <a:r>
              <a:rPr lang="en-US" b="1" dirty="0" err="1"/>
              <a:t>Cyverse</a:t>
            </a:r>
            <a:r>
              <a:rPr lang="en-US" b="1" dirty="0"/>
              <a:t> </a:t>
            </a:r>
          </a:p>
          <a:p>
            <a:pPr algn="ctr"/>
            <a:r>
              <a:rPr lang="en-US" b="1" dirty="0"/>
              <a:t>Data Store</a:t>
            </a:r>
          </a:p>
        </p:txBody>
      </p:sp>
      <p:sp>
        <p:nvSpPr>
          <p:cNvPr id="14" name="Right Arrow 13">
            <a:extLst>
              <a:ext uri="{FF2B5EF4-FFF2-40B4-BE49-F238E27FC236}">
                <a16:creationId xmlns:a16="http://schemas.microsoft.com/office/drawing/2014/main" id="{5DB109B9-75F8-104B-88CD-189ED2F34B9B}"/>
              </a:ext>
            </a:extLst>
          </p:cNvPr>
          <p:cNvSpPr/>
          <p:nvPr/>
        </p:nvSpPr>
        <p:spPr>
          <a:xfrm>
            <a:off x="4988345" y="4937760"/>
            <a:ext cx="1897251" cy="667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3280EB1-32CD-D444-BAF8-13C30086D412}"/>
              </a:ext>
            </a:extLst>
          </p:cNvPr>
          <p:cNvSpPr/>
          <p:nvPr/>
        </p:nvSpPr>
        <p:spPr>
          <a:xfrm rot="12810702">
            <a:off x="7400851" y="3096778"/>
            <a:ext cx="1211298" cy="647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DDE6FAE0-5986-1A47-B46A-5779DB27B630}"/>
              </a:ext>
            </a:extLst>
          </p:cNvPr>
          <p:cNvSpPr/>
          <p:nvPr/>
        </p:nvSpPr>
        <p:spPr>
          <a:xfrm rot="8245827">
            <a:off x="3260834" y="3005038"/>
            <a:ext cx="1200761" cy="565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BE0E731-F855-9D43-9624-D0001A14D102}"/>
              </a:ext>
            </a:extLst>
          </p:cNvPr>
          <p:cNvSpPr txBox="1"/>
          <p:nvPr/>
        </p:nvSpPr>
        <p:spPr>
          <a:xfrm>
            <a:off x="1232968" y="2578190"/>
            <a:ext cx="2633028" cy="369332"/>
          </a:xfrm>
          <a:prstGeom prst="rect">
            <a:avLst/>
          </a:prstGeom>
          <a:noFill/>
        </p:spPr>
        <p:txBody>
          <a:bodyPr wrap="none" rtlCol="0">
            <a:spAutoFit/>
          </a:bodyPr>
          <a:lstStyle/>
          <a:p>
            <a:r>
              <a:rPr lang="en-US" b="1" dirty="0"/>
              <a:t>Segmented image objects</a:t>
            </a:r>
          </a:p>
        </p:txBody>
      </p:sp>
      <p:sp>
        <p:nvSpPr>
          <p:cNvPr id="18" name="TextBox 17">
            <a:extLst>
              <a:ext uri="{FF2B5EF4-FFF2-40B4-BE49-F238E27FC236}">
                <a16:creationId xmlns:a16="http://schemas.microsoft.com/office/drawing/2014/main" id="{7E801163-4B73-B64E-B782-C1B1F6A40D09}"/>
              </a:ext>
            </a:extLst>
          </p:cNvPr>
          <p:cNvSpPr txBox="1"/>
          <p:nvPr/>
        </p:nvSpPr>
        <p:spPr>
          <a:xfrm>
            <a:off x="4396628" y="5736114"/>
            <a:ext cx="3325654" cy="369332"/>
          </a:xfrm>
          <a:prstGeom prst="rect">
            <a:avLst/>
          </a:prstGeom>
          <a:noFill/>
        </p:spPr>
        <p:txBody>
          <a:bodyPr wrap="none" rtlCol="0">
            <a:spAutoFit/>
          </a:bodyPr>
          <a:lstStyle/>
          <a:p>
            <a:r>
              <a:rPr lang="en-US" b="1" dirty="0"/>
              <a:t>Image objects shown in ontology</a:t>
            </a:r>
          </a:p>
        </p:txBody>
      </p:sp>
      <p:sp>
        <p:nvSpPr>
          <p:cNvPr id="19" name="TextBox 18">
            <a:extLst>
              <a:ext uri="{FF2B5EF4-FFF2-40B4-BE49-F238E27FC236}">
                <a16:creationId xmlns:a16="http://schemas.microsoft.com/office/drawing/2014/main" id="{A7981364-FB10-9441-88AD-68AA26AFCB1A}"/>
              </a:ext>
            </a:extLst>
          </p:cNvPr>
          <p:cNvSpPr txBox="1"/>
          <p:nvPr/>
        </p:nvSpPr>
        <p:spPr>
          <a:xfrm>
            <a:off x="7322866" y="2440442"/>
            <a:ext cx="4273927" cy="369332"/>
          </a:xfrm>
          <a:prstGeom prst="rect">
            <a:avLst/>
          </a:prstGeom>
          <a:noFill/>
        </p:spPr>
        <p:txBody>
          <a:bodyPr wrap="none" rtlCol="0">
            <a:spAutoFit/>
          </a:bodyPr>
          <a:lstStyle/>
          <a:p>
            <a:r>
              <a:rPr lang="en-US" b="1" dirty="0"/>
              <a:t>Ontology used to describe image segments</a:t>
            </a:r>
          </a:p>
        </p:txBody>
      </p:sp>
      <p:grpSp>
        <p:nvGrpSpPr>
          <p:cNvPr id="3" name="Group 2">
            <a:extLst>
              <a:ext uri="{FF2B5EF4-FFF2-40B4-BE49-F238E27FC236}">
                <a16:creationId xmlns:a16="http://schemas.microsoft.com/office/drawing/2014/main" id="{FD311ABF-C0EE-0647-BD53-2380058C1882}"/>
              </a:ext>
            </a:extLst>
          </p:cNvPr>
          <p:cNvGrpSpPr/>
          <p:nvPr/>
        </p:nvGrpSpPr>
        <p:grpSpPr>
          <a:xfrm>
            <a:off x="8204316" y="4152833"/>
            <a:ext cx="2561655" cy="2562939"/>
            <a:chOff x="7487958" y="4860619"/>
            <a:chExt cx="1547884" cy="1452439"/>
          </a:xfrm>
        </p:grpSpPr>
        <p:pic>
          <p:nvPicPr>
            <p:cNvPr id="21" name="Picture 20">
              <a:extLst>
                <a:ext uri="{FF2B5EF4-FFF2-40B4-BE49-F238E27FC236}">
                  <a16:creationId xmlns:a16="http://schemas.microsoft.com/office/drawing/2014/main" id="{58684EC3-78F9-1A4E-A56D-AECCE5A33105}"/>
                </a:ext>
              </a:extLst>
            </p:cNvPr>
            <p:cNvPicPr>
              <a:picLocks noChangeAspect="1"/>
            </p:cNvPicPr>
            <p:nvPr/>
          </p:nvPicPr>
          <p:blipFill rotWithShape="1">
            <a:blip r:embed="rId5"/>
            <a:srcRect b="25902"/>
            <a:stretch/>
          </p:blipFill>
          <p:spPr>
            <a:xfrm>
              <a:off x="7487958" y="4860619"/>
              <a:ext cx="1547884" cy="1452439"/>
            </a:xfrm>
            <a:prstGeom prst="rect">
              <a:avLst/>
            </a:prstGeom>
            <a:ln>
              <a:solidFill>
                <a:schemeClr val="tx2"/>
              </a:solidFill>
            </a:ln>
            <a:effectLst>
              <a:outerShdw blurRad="76200" dist="50800" dir="2700000" algn="tl" rotWithShape="0">
                <a:srgbClr val="000000">
                  <a:alpha val="43137"/>
                </a:srgbClr>
              </a:outerShdw>
            </a:effectLst>
          </p:spPr>
        </p:pic>
        <p:pic>
          <p:nvPicPr>
            <p:cNvPr id="22" name="Picture 21">
              <a:extLst>
                <a:ext uri="{FF2B5EF4-FFF2-40B4-BE49-F238E27FC236}">
                  <a16:creationId xmlns:a16="http://schemas.microsoft.com/office/drawing/2014/main" id="{41986CB4-35DE-C045-928A-D167B979CF5E}"/>
                </a:ext>
              </a:extLst>
            </p:cNvPr>
            <p:cNvPicPr>
              <a:picLocks noChangeAspect="1"/>
            </p:cNvPicPr>
            <p:nvPr/>
          </p:nvPicPr>
          <p:blipFill>
            <a:blip r:embed="rId6"/>
            <a:stretch>
              <a:fillRect/>
            </a:stretch>
          </p:blipFill>
          <p:spPr>
            <a:xfrm>
              <a:off x="8511122" y="5542433"/>
              <a:ext cx="384969" cy="313426"/>
            </a:xfrm>
            <a:prstGeom prst="rect">
              <a:avLst/>
            </a:prstGeom>
            <a:ln>
              <a:solidFill>
                <a:schemeClr val="tx2"/>
              </a:solidFill>
            </a:ln>
          </p:spPr>
        </p:pic>
      </p:grpSp>
    </p:spTree>
    <p:extLst>
      <p:ext uri="{BB962C8B-B14F-4D97-AF65-F5344CB8AC3E}">
        <p14:creationId xmlns:p14="http://schemas.microsoft.com/office/powerpoint/2010/main" val="252479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3DEA-1D3B-0E4A-9DAA-D8343DBBB8FE}"/>
              </a:ext>
            </a:extLst>
          </p:cNvPr>
          <p:cNvSpPr>
            <a:spLocks noGrp="1"/>
          </p:cNvSpPr>
          <p:nvPr>
            <p:ph type="ctrTitle"/>
          </p:nvPr>
        </p:nvSpPr>
        <p:spPr>
          <a:xfrm>
            <a:off x="0" y="66786"/>
            <a:ext cx="12192000" cy="1056061"/>
          </a:xfrm>
        </p:spPr>
        <p:txBody>
          <a:bodyPr/>
          <a:lstStyle/>
          <a:p>
            <a:r>
              <a:rPr lang="en-US" sz="4800" dirty="0"/>
              <a:t>Democratization of Machine Learning</a:t>
            </a:r>
          </a:p>
        </p:txBody>
      </p:sp>
      <p:pic>
        <p:nvPicPr>
          <p:cNvPr id="5" name="Content Placeholder 4">
            <a:extLst>
              <a:ext uri="{FF2B5EF4-FFF2-40B4-BE49-F238E27FC236}">
                <a16:creationId xmlns:a16="http://schemas.microsoft.com/office/drawing/2014/main" id="{5DF62E85-CA04-374C-845B-5E3520BA0C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557" y="1071089"/>
            <a:ext cx="8049570" cy="5853565"/>
          </a:xfrm>
        </p:spPr>
      </p:pic>
    </p:spTree>
    <p:extLst>
      <p:ext uri="{BB962C8B-B14F-4D97-AF65-F5344CB8AC3E}">
        <p14:creationId xmlns:p14="http://schemas.microsoft.com/office/powerpoint/2010/main" val="243099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6" name="Picture 5">
            <a:extLst>
              <a:ext uri="{FF2B5EF4-FFF2-40B4-BE49-F238E27FC236}">
                <a16:creationId xmlns:a16="http://schemas.microsoft.com/office/drawing/2014/main" id="{777FB1CB-D48C-EA4B-B26E-EB7EC30200B4}"/>
              </a:ext>
            </a:extLst>
          </p:cNvPr>
          <p:cNvPicPr>
            <a:picLocks noChangeAspect="1"/>
          </p:cNvPicPr>
          <p:nvPr/>
        </p:nvPicPr>
        <p:blipFill>
          <a:blip r:embed="rId3">
            <a:alphaModFix amt="20000"/>
          </a:blip>
          <a:stretch>
            <a:fillRect/>
          </a:stretch>
        </p:blipFill>
        <p:spPr>
          <a:xfrm>
            <a:off x="719433" y="976180"/>
            <a:ext cx="10562194" cy="5600153"/>
          </a:xfrm>
          <a:prstGeom prst="rect">
            <a:avLst/>
          </a:prstGeom>
        </p:spPr>
      </p:pic>
      <p:sp>
        <p:nvSpPr>
          <p:cNvPr id="8" name="TextBox 7">
            <a:extLst>
              <a:ext uri="{FF2B5EF4-FFF2-40B4-BE49-F238E27FC236}">
                <a16:creationId xmlns:a16="http://schemas.microsoft.com/office/drawing/2014/main" id="{9234CEFC-E1B6-8441-9CA5-18141FAC90B0}"/>
              </a:ext>
            </a:extLst>
          </p:cNvPr>
          <p:cNvSpPr txBox="1"/>
          <p:nvPr/>
        </p:nvSpPr>
        <p:spPr>
          <a:xfrm>
            <a:off x="2077184" y="595906"/>
            <a:ext cx="1588897" cy="830868"/>
          </a:xfrm>
          <a:prstGeom prst="rect">
            <a:avLst/>
          </a:prstGeom>
          <a:noFill/>
        </p:spPr>
        <p:txBody>
          <a:bodyPr wrap="none" rtlCol="0">
            <a:spAutoFit/>
          </a:bodyPr>
          <a:lstStyle/>
          <a:p>
            <a:r>
              <a:rPr lang="en-US" sz="4799" dirty="0">
                <a:latin typeface="Open Sans" panose="020B0606030504020204" pitchFamily="34" charset="0"/>
                <a:ea typeface="Open Sans" panose="020B0606030504020204" pitchFamily="34" charset="0"/>
                <a:cs typeface="Open Sans" panose="020B0606030504020204" pitchFamily="34" charset="0"/>
              </a:rPr>
              <a:t>1,601</a:t>
            </a:r>
          </a:p>
        </p:txBody>
      </p:sp>
      <p:sp>
        <p:nvSpPr>
          <p:cNvPr id="15" name="TextBox 14">
            <a:extLst>
              <a:ext uri="{FF2B5EF4-FFF2-40B4-BE49-F238E27FC236}">
                <a16:creationId xmlns:a16="http://schemas.microsoft.com/office/drawing/2014/main" id="{B244D981-D38F-4143-8678-6F45B215B78B}"/>
              </a:ext>
            </a:extLst>
          </p:cNvPr>
          <p:cNvSpPr txBox="1"/>
          <p:nvPr/>
        </p:nvSpPr>
        <p:spPr>
          <a:xfrm>
            <a:off x="8197979" y="595906"/>
            <a:ext cx="1901483" cy="830868"/>
          </a:xfrm>
          <a:prstGeom prst="rect">
            <a:avLst/>
          </a:prstGeom>
          <a:noFill/>
        </p:spPr>
        <p:txBody>
          <a:bodyPr wrap="none" rtlCol="0">
            <a:spAutoFit/>
          </a:bodyPr>
          <a:lstStyle/>
          <a:p>
            <a:r>
              <a:rPr lang="en-US" sz="4799" dirty="0">
                <a:latin typeface="Open Sans" panose="020B0606030504020204" pitchFamily="34" charset="0"/>
                <a:ea typeface="Open Sans" panose="020B0606030504020204" pitchFamily="34" charset="0"/>
                <a:cs typeface="Open Sans" panose="020B0606030504020204" pitchFamily="34" charset="0"/>
              </a:rPr>
              <a:t>51,541</a:t>
            </a:r>
          </a:p>
        </p:txBody>
      </p:sp>
      <p:sp>
        <p:nvSpPr>
          <p:cNvPr id="16" name="TextBox 15">
            <a:extLst>
              <a:ext uri="{FF2B5EF4-FFF2-40B4-BE49-F238E27FC236}">
                <a16:creationId xmlns:a16="http://schemas.microsoft.com/office/drawing/2014/main" id="{DE73DCA1-DE58-ED4A-B0DE-2A539CA21DF8}"/>
              </a:ext>
            </a:extLst>
          </p:cNvPr>
          <p:cNvSpPr txBox="1"/>
          <p:nvPr/>
        </p:nvSpPr>
        <p:spPr>
          <a:xfrm>
            <a:off x="5277823" y="595906"/>
            <a:ext cx="1588897" cy="830868"/>
          </a:xfrm>
          <a:prstGeom prst="rect">
            <a:avLst/>
          </a:prstGeom>
          <a:noFill/>
        </p:spPr>
        <p:txBody>
          <a:bodyPr wrap="none" rtlCol="0">
            <a:spAutoFit/>
          </a:bodyPr>
          <a:lstStyle/>
          <a:p>
            <a:r>
              <a:rPr lang="en-US" sz="4799" dirty="0">
                <a:latin typeface="Open Sans" panose="020B0606030504020204" pitchFamily="34" charset="0"/>
                <a:ea typeface="Open Sans" panose="020B0606030504020204" pitchFamily="34" charset="0"/>
                <a:cs typeface="Open Sans" panose="020B0606030504020204" pitchFamily="34" charset="0"/>
              </a:rPr>
              <a:t>3,735</a:t>
            </a:r>
          </a:p>
        </p:txBody>
      </p:sp>
      <p:sp>
        <p:nvSpPr>
          <p:cNvPr id="24" name="TextBox 23">
            <a:extLst>
              <a:ext uri="{FF2B5EF4-FFF2-40B4-BE49-F238E27FC236}">
                <a16:creationId xmlns:a16="http://schemas.microsoft.com/office/drawing/2014/main" id="{28DA22D3-6618-5940-AEEA-2D23F4CF3716}"/>
              </a:ext>
            </a:extLst>
          </p:cNvPr>
          <p:cNvSpPr txBox="1"/>
          <p:nvPr/>
        </p:nvSpPr>
        <p:spPr>
          <a:xfrm>
            <a:off x="1908767" y="1265616"/>
            <a:ext cx="2147319" cy="1234953"/>
          </a:xfrm>
          <a:prstGeom prst="rect">
            <a:avLst/>
          </a:prstGeom>
          <a:noFill/>
        </p:spPr>
        <p:txBody>
          <a:bodyPr wrap="none" rtlCol="0">
            <a:spAutoFit/>
          </a:bodyPr>
          <a:lstStyle/>
          <a:p>
            <a:pPr algn="ctr"/>
            <a:r>
              <a:rPr lang="en-US" sz="2475" dirty="0">
                <a:latin typeface="Open Sans" panose="020B0606030504020204" pitchFamily="34" charset="0"/>
                <a:ea typeface="Open Sans" panose="020B0606030504020204" pitchFamily="34" charset="0"/>
                <a:cs typeface="Open Sans" panose="020B0606030504020204" pitchFamily="34" charset="0"/>
              </a:rPr>
              <a:t>Participating </a:t>
            </a:r>
            <a:br>
              <a:rPr lang="en-US" sz="2475" dirty="0">
                <a:latin typeface="Open Sans" panose="020B0606030504020204" pitchFamily="34" charset="0"/>
                <a:ea typeface="Open Sans" panose="020B0606030504020204" pitchFamily="34" charset="0"/>
                <a:cs typeface="Open Sans" panose="020B0606030504020204" pitchFamily="34" charset="0"/>
              </a:rPr>
            </a:br>
            <a:r>
              <a:rPr lang="en-US" sz="2475" dirty="0">
                <a:latin typeface="Open Sans" panose="020B0606030504020204" pitchFamily="34" charset="0"/>
                <a:ea typeface="Open Sans" panose="020B0606030504020204" pitchFamily="34" charset="0"/>
                <a:cs typeface="Open Sans" panose="020B0606030504020204" pitchFamily="34" charset="0"/>
              </a:rPr>
              <a:t>Non-Academic </a:t>
            </a:r>
            <a:br>
              <a:rPr lang="en-US" sz="2475" dirty="0">
                <a:latin typeface="Open Sans" panose="020B0606030504020204" pitchFamily="34" charset="0"/>
                <a:ea typeface="Open Sans" panose="020B0606030504020204" pitchFamily="34" charset="0"/>
                <a:cs typeface="Open Sans" panose="020B0606030504020204" pitchFamily="34" charset="0"/>
              </a:rPr>
            </a:br>
            <a:r>
              <a:rPr lang="en-US" sz="2475" dirty="0">
                <a:latin typeface="Open Sans" panose="020B0606030504020204" pitchFamily="34" charset="0"/>
                <a:ea typeface="Open Sans" panose="020B0606030504020204" pitchFamily="34" charset="0"/>
                <a:cs typeface="Open Sans" panose="020B0606030504020204" pitchFamily="34" charset="0"/>
              </a:rPr>
              <a:t>Institutions</a:t>
            </a:r>
          </a:p>
        </p:txBody>
      </p:sp>
      <p:sp>
        <p:nvSpPr>
          <p:cNvPr id="25" name="TextBox 24">
            <a:extLst>
              <a:ext uri="{FF2B5EF4-FFF2-40B4-BE49-F238E27FC236}">
                <a16:creationId xmlns:a16="http://schemas.microsoft.com/office/drawing/2014/main" id="{293F4817-8156-2544-AC1A-2F49B79A0C4C}"/>
              </a:ext>
            </a:extLst>
          </p:cNvPr>
          <p:cNvSpPr txBox="1"/>
          <p:nvPr/>
        </p:nvSpPr>
        <p:spPr>
          <a:xfrm>
            <a:off x="8688930" y="1263043"/>
            <a:ext cx="898964" cy="473206"/>
          </a:xfrm>
          <a:prstGeom prst="rect">
            <a:avLst/>
          </a:prstGeom>
          <a:noFill/>
        </p:spPr>
        <p:txBody>
          <a:bodyPr wrap="none" rtlCol="0">
            <a:spAutoFit/>
          </a:bodyPr>
          <a:lstStyle/>
          <a:p>
            <a:r>
              <a:rPr lang="en-US" sz="2475" dirty="0">
                <a:latin typeface="Open Sans" panose="020B0606030504020204" pitchFamily="34" charset="0"/>
                <a:ea typeface="Open Sans" panose="020B0606030504020204" pitchFamily="34" charset="0"/>
                <a:cs typeface="Open Sans" panose="020B0606030504020204" pitchFamily="34" charset="0"/>
              </a:rPr>
              <a:t>Users</a:t>
            </a:r>
          </a:p>
        </p:txBody>
      </p:sp>
      <p:sp>
        <p:nvSpPr>
          <p:cNvPr id="26" name="TextBox 25">
            <a:extLst>
              <a:ext uri="{FF2B5EF4-FFF2-40B4-BE49-F238E27FC236}">
                <a16:creationId xmlns:a16="http://schemas.microsoft.com/office/drawing/2014/main" id="{02693E55-062D-8C4F-96A2-7AF68120D84B}"/>
              </a:ext>
            </a:extLst>
          </p:cNvPr>
          <p:cNvSpPr txBox="1"/>
          <p:nvPr/>
        </p:nvSpPr>
        <p:spPr>
          <a:xfrm>
            <a:off x="5191802" y="1265616"/>
            <a:ext cx="1870898" cy="1234953"/>
          </a:xfrm>
          <a:prstGeom prst="rect">
            <a:avLst/>
          </a:prstGeom>
          <a:noFill/>
        </p:spPr>
        <p:txBody>
          <a:bodyPr wrap="none" rtlCol="0">
            <a:spAutoFit/>
          </a:bodyPr>
          <a:lstStyle/>
          <a:p>
            <a:pPr algn="ctr"/>
            <a:r>
              <a:rPr lang="en-US" sz="2475" dirty="0">
                <a:latin typeface="Open Sans" panose="020B0606030504020204" pitchFamily="34" charset="0"/>
                <a:ea typeface="Open Sans" panose="020B0606030504020204" pitchFamily="34" charset="0"/>
                <a:cs typeface="Open Sans" panose="020B0606030504020204" pitchFamily="34" charset="0"/>
              </a:rPr>
              <a:t>Participating </a:t>
            </a:r>
            <a:br>
              <a:rPr lang="en-US" sz="2475" dirty="0">
                <a:latin typeface="Open Sans" panose="020B0606030504020204" pitchFamily="34" charset="0"/>
                <a:ea typeface="Open Sans" panose="020B0606030504020204" pitchFamily="34" charset="0"/>
                <a:cs typeface="Open Sans" panose="020B0606030504020204" pitchFamily="34" charset="0"/>
              </a:rPr>
            </a:br>
            <a:r>
              <a:rPr lang="en-US" sz="2475" dirty="0">
                <a:latin typeface="Open Sans" panose="020B0606030504020204" pitchFamily="34" charset="0"/>
                <a:ea typeface="Open Sans" panose="020B0606030504020204" pitchFamily="34" charset="0"/>
                <a:cs typeface="Open Sans" panose="020B0606030504020204" pitchFamily="34" charset="0"/>
              </a:rPr>
              <a:t>Academic</a:t>
            </a:r>
            <a:br>
              <a:rPr lang="en-US" sz="2475" dirty="0">
                <a:latin typeface="Open Sans" panose="020B0606030504020204" pitchFamily="34" charset="0"/>
                <a:ea typeface="Open Sans" panose="020B0606030504020204" pitchFamily="34" charset="0"/>
                <a:cs typeface="Open Sans" panose="020B0606030504020204" pitchFamily="34" charset="0"/>
              </a:rPr>
            </a:br>
            <a:r>
              <a:rPr lang="en-US" sz="2475" dirty="0">
                <a:latin typeface="Open Sans" panose="020B0606030504020204" pitchFamily="34" charset="0"/>
                <a:ea typeface="Open Sans" panose="020B0606030504020204" pitchFamily="34" charset="0"/>
                <a:cs typeface="Open Sans" panose="020B0606030504020204" pitchFamily="34" charset="0"/>
              </a:rPr>
              <a:t>Institutions</a:t>
            </a:r>
          </a:p>
        </p:txBody>
      </p:sp>
      <p:grpSp>
        <p:nvGrpSpPr>
          <p:cNvPr id="10" name="Group 9">
            <a:extLst>
              <a:ext uri="{FF2B5EF4-FFF2-40B4-BE49-F238E27FC236}">
                <a16:creationId xmlns:a16="http://schemas.microsoft.com/office/drawing/2014/main" id="{630F6D61-4462-734B-9EEB-CBB15F0C2C76}"/>
              </a:ext>
            </a:extLst>
          </p:cNvPr>
          <p:cNvGrpSpPr/>
          <p:nvPr/>
        </p:nvGrpSpPr>
        <p:grpSpPr>
          <a:xfrm>
            <a:off x="1383497" y="3771837"/>
            <a:ext cx="9311301" cy="313022"/>
            <a:chOff x="1844842" y="5029160"/>
            <a:chExt cx="12416281" cy="417403"/>
          </a:xfrm>
        </p:grpSpPr>
        <p:cxnSp>
          <p:nvCxnSpPr>
            <p:cNvPr id="14" name="Straight Connector 13">
              <a:extLst>
                <a:ext uri="{FF2B5EF4-FFF2-40B4-BE49-F238E27FC236}">
                  <a16:creationId xmlns:a16="http://schemas.microsoft.com/office/drawing/2014/main" id="{250DF8F9-6E05-9446-8361-927BBCBC2793}"/>
                </a:ext>
              </a:extLst>
            </p:cNvPr>
            <p:cNvCxnSpPr/>
            <p:nvPr/>
          </p:nvCxnSpPr>
          <p:spPr>
            <a:xfrm>
              <a:off x="1844842" y="5237861"/>
              <a:ext cx="12416281" cy="0"/>
            </a:xfrm>
            <a:prstGeom prst="line">
              <a:avLst/>
            </a:prstGeom>
            <a:ln w="63500" cap="rnd">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EFB2AED-5529-5F4A-8176-AF33361CC648}"/>
                </a:ext>
              </a:extLst>
            </p:cNvPr>
            <p:cNvSpPr/>
            <p:nvPr/>
          </p:nvSpPr>
          <p:spPr>
            <a:xfrm>
              <a:off x="12060690" y="5029160"/>
              <a:ext cx="417403" cy="4174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Oval 21">
              <a:extLst>
                <a:ext uri="{FF2B5EF4-FFF2-40B4-BE49-F238E27FC236}">
                  <a16:creationId xmlns:a16="http://schemas.microsoft.com/office/drawing/2014/main" id="{703EF510-52E1-8445-8449-46EDE99F0207}"/>
                </a:ext>
              </a:extLst>
            </p:cNvPr>
            <p:cNvSpPr/>
            <p:nvPr/>
          </p:nvSpPr>
          <p:spPr>
            <a:xfrm>
              <a:off x="7907857" y="5029160"/>
              <a:ext cx="417403" cy="4174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Oval 22">
              <a:extLst>
                <a:ext uri="{FF2B5EF4-FFF2-40B4-BE49-F238E27FC236}">
                  <a16:creationId xmlns:a16="http://schemas.microsoft.com/office/drawing/2014/main" id="{DADCABED-6E9B-5F41-B7C5-A1E3A85FA113}"/>
                </a:ext>
              </a:extLst>
            </p:cNvPr>
            <p:cNvSpPr/>
            <p:nvPr/>
          </p:nvSpPr>
          <p:spPr>
            <a:xfrm>
              <a:off x="3755025" y="5029160"/>
              <a:ext cx="417403" cy="4174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9" name="Group 8">
            <a:extLst>
              <a:ext uri="{FF2B5EF4-FFF2-40B4-BE49-F238E27FC236}">
                <a16:creationId xmlns:a16="http://schemas.microsoft.com/office/drawing/2014/main" id="{8DCCE2CD-333F-8A40-9F11-A691C186100A}"/>
              </a:ext>
            </a:extLst>
          </p:cNvPr>
          <p:cNvGrpSpPr/>
          <p:nvPr/>
        </p:nvGrpSpPr>
        <p:grpSpPr>
          <a:xfrm>
            <a:off x="9687600" y="2857642"/>
            <a:ext cx="2141412" cy="2769853"/>
            <a:chOff x="12918061" y="3810114"/>
            <a:chExt cx="2855495" cy="3693498"/>
          </a:xfrm>
        </p:grpSpPr>
        <p:sp>
          <p:nvSpPr>
            <p:cNvPr id="20" name="TextBox 19">
              <a:extLst>
                <a:ext uri="{FF2B5EF4-FFF2-40B4-BE49-F238E27FC236}">
                  <a16:creationId xmlns:a16="http://schemas.microsoft.com/office/drawing/2014/main" id="{0086E953-10CE-6148-B02A-A62E313A4882}"/>
                </a:ext>
              </a:extLst>
            </p:cNvPr>
            <p:cNvSpPr txBox="1"/>
            <p:nvPr/>
          </p:nvSpPr>
          <p:spPr>
            <a:xfrm>
              <a:off x="13577809" y="6872609"/>
              <a:ext cx="1419844" cy="631003"/>
            </a:xfrm>
            <a:prstGeom prst="rect">
              <a:avLst/>
            </a:prstGeom>
            <a:noFill/>
          </p:spPr>
          <p:txBody>
            <a:bodyPr wrap="none" rtlCol="0">
              <a:spAutoFit/>
            </a:bodyPr>
            <a:lstStyle/>
            <a:p>
              <a:r>
                <a:rPr lang="en-US" sz="2475" dirty="0">
                  <a:solidFill>
                    <a:srgbClr val="0BB6E1"/>
                  </a:solidFill>
                  <a:latin typeface="Open Sans" panose="020B0606030504020204" pitchFamily="34" charset="0"/>
                  <a:ea typeface="Open Sans" panose="020B0606030504020204" pitchFamily="34" charset="0"/>
                  <a:cs typeface="Open Sans" panose="020B0606030504020204" pitchFamily="34" charset="0"/>
                </a:rPr>
                <a:t>People</a:t>
              </a:r>
            </a:p>
          </p:txBody>
        </p:sp>
        <p:sp>
          <p:nvSpPr>
            <p:cNvPr id="13" name="Oval 12">
              <a:extLst>
                <a:ext uri="{FF2B5EF4-FFF2-40B4-BE49-F238E27FC236}">
                  <a16:creationId xmlns:a16="http://schemas.microsoft.com/office/drawing/2014/main" id="{6A8DD94D-DF06-0243-83F0-6A61AAFB4A2D}"/>
                </a:ext>
              </a:extLst>
            </p:cNvPr>
            <p:cNvSpPr/>
            <p:nvPr/>
          </p:nvSpPr>
          <p:spPr>
            <a:xfrm>
              <a:off x="12918061" y="3810114"/>
              <a:ext cx="2855495" cy="2855495"/>
            </a:xfrm>
            <a:prstGeom prst="ellipse">
              <a:avLst/>
            </a:prstGeom>
            <a:solidFill>
              <a:srgbClr val="0BB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28" name="Picture 27">
              <a:extLst>
                <a:ext uri="{FF2B5EF4-FFF2-40B4-BE49-F238E27FC236}">
                  <a16:creationId xmlns:a16="http://schemas.microsoft.com/office/drawing/2014/main" id="{564AE64A-F9F3-4C49-8B8D-F9E6E349DB19}"/>
                </a:ext>
              </a:extLst>
            </p:cNvPr>
            <p:cNvPicPr>
              <a:picLocks noChangeAspect="1"/>
            </p:cNvPicPr>
            <p:nvPr/>
          </p:nvPicPr>
          <p:blipFill rotWithShape="1">
            <a:blip r:embed="rId4"/>
            <a:srcRect b="25758"/>
            <a:stretch/>
          </p:blipFill>
          <p:spPr>
            <a:xfrm>
              <a:off x="13332163" y="4364208"/>
              <a:ext cx="2091458" cy="1552739"/>
            </a:xfrm>
            <a:prstGeom prst="rect">
              <a:avLst/>
            </a:prstGeom>
          </p:spPr>
        </p:pic>
      </p:grpSp>
      <p:grpSp>
        <p:nvGrpSpPr>
          <p:cNvPr id="4" name="Group 3">
            <a:extLst>
              <a:ext uri="{FF2B5EF4-FFF2-40B4-BE49-F238E27FC236}">
                <a16:creationId xmlns:a16="http://schemas.microsoft.com/office/drawing/2014/main" id="{4B4EFE66-0527-B748-AE63-2F8D42AA1D04}"/>
              </a:ext>
            </a:extLst>
          </p:cNvPr>
          <p:cNvGrpSpPr/>
          <p:nvPr/>
        </p:nvGrpSpPr>
        <p:grpSpPr>
          <a:xfrm>
            <a:off x="6573279" y="2857642"/>
            <a:ext cx="2141412" cy="2769853"/>
            <a:chOff x="8765228" y="3810114"/>
            <a:chExt cx="2855495" cy="3693498"/>
          </a:xfrm>
        </p:grpSpPr>
        <p:sp>
          <p:nvSpPr>
            <p:cNvPr id="19" name="TextBox 18">
              <a:extLst>
                <a:ext uri="{FF2B5EF4-FFF2-40B4-BE49-F238E27FC236}">
                  <a16:creationId xmlns:a16="http://schemas.microsoft.com/office/drawing/2014/main" id="{60E6C5DA-62F3-694B-90C6-3C2BEF25A945}"/>
                </a:ext>
              </a:extLst>
            </p:cNvPr>
            <p:cNvSpPr txBox="1"/>
            <p:nvPr/>
          </p:nvSpPr>
          <p:spPr>
            <a:xfrm>
              <a:off x="9303149" y="6872609"/>
              <a:ext cx="1627442" cy="631003"/>
            </a:xfrm>
            <a:prstGeom prst="rect">
              <a:avLst/>
            </a:prstGeom>
            <a:noFill/>
          </p:spPr>
          <p:txBody>
            <a:bodyPr wrap="none" rtlCol="0">
              <a:spAutoFit/>
            </a:bodyPr>
            <a:lstStyle/>
            <a:p>
              <a:r>
                <a:rPr lang="en-US" sz="2475" dirty="0">
                  <a:solidFill>
                    <a:srgbClr val="60A3C9"/>
                  </a:solidFill>
                  <a:latin typeface="Open Sans" panose="020B0606030504020204" pitchFamily="34" charset="0"/>
                  <a:ea typeface="Open Sans" panose="020B0606030504020204" pitchFamily="34" charset="0"/>
                  <a:cs typeface="Open Sans" panose="020B0606030504020204" pitchFamily="34" charset="0"/>
                </a:rPr>
                <a:t>Analysis</a:t>
              </a:r>
            </a:p>
          </p:txBody>
        </p:sp>
        <p:sp>
          <p:nvSpPr>
            <p:cNvPr id="12" name="Oval 11">
              <a:extLst>
                <a:ext uri="{FF2B5EF4-FFF2-40B4-BE49-F238E27FC236}">
                  <a16:creationId xmlns:a16="http://schemas.microsoft.com/office/drawing/2014/main" id="{16B08367-8243-9448-A8DB-76BDCC6DF1E6}"/>
                </a:ext>
              </a:extLst>
            </p:cNvPr>
            <p:cNvSpPr/>
            <p:nvPr/>
          </p:nvSpPr>
          <p:spPr>
            <a:xfrm>
              <a:off x="8765228" y="3810114"/>
              <a:ext cx="2855495" cy="2855495"/>
            </a:xfrm>
            <a:prstGeom prst="ellipse">
              <a:avLst/>
            </a:prstGeom>
            <a:solidFill>
              <a:srgbClr val="60A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pic>
          <p:nvPicPr>
            <p:cNvPr id="31" name="Picture 30">
              <a:extLst>
                <a:ext uri="{FF2B5EF4-FFF2-40B4-BE49-F238E27FC236}">
                  <a16:creationId xmlns:a16="http://schemas.microsoft.com/office/drawing/2014/main" id="{1A89991B-0219-9146-8133-A3D32E4B8E93}"/>
                </a:ext>
              </a:extLst>
            </p:cNvPr>
            <p:cNvPicPr>
              <a:picLocks noChangeAspect="1"/>
            </p:cNvPicPr>
            <p:nvPr/>
          </p:nvPicPr>
          <p:blipFill rotWithShape="1">
            <a:blip r:embed="rId5"/>
            <a:srcRect b="13912"/>
            <a:stretch/>
          </p:blipFill>
          <p:spPr>
            <a:xfrm>
              <a:off x="9268956" y="4485918"/>
              <a:ext cx="1848037" cy="1590947"/>
            </a:xfrm>
            <a:prstGeom prst="rect">
              <a:avLst/>
            </a:prstGeom>
          </p:spPr>
        </p:pic>
      </p:grpSp>
      <p:grpSp>
        <p:nvGrpSpPr>
          <p:cNvPr id="2" name="Group 1">
            <a:extLst>
              <a:ext uri="{FF2B5EF4-FFF2-40B4-BE49-F238E27FC236}">
                <a16:creationId xmlns:a16="http://schemas.microsoft.com/office/drawing/2014/main" id="{B23199FB-B804-AA48-BB6D-AE5BAAD0C858}"/>
              </a:ext>
            </a:extLst>
          </p:cNvPr>
          <p:cNvGrpSpPr/>
          <p:nvPr/>
        </p:nvGrpSpPr>
        <p:grpSpPr>
          <a:xfrm>
            <a:off x="344640" y="2857642"/>
            <a:ext cx="2141412" cy="2769853"/>
            <a:chOff x="459564" y="3810114"/>
            <a:chExt cx="2855495" cy="3693498"/>
          </a:xfrm>
        </p:grpSpPr>
        <p:sp>
          <p:nvSpPr>
            <p:cNvPr id="17" name="TextBox 16">
              <a:extLst>
                <a:ext uri="{FF2B5EF4-FFF2-40B4-BE49-F238E27FC236}">
                  <a16:creationId xmlns:a16="http://schemas.microsoft.com/office/drawing/2014/main" id="{61C92972-8A63-AC44-B697-B567C52B7CC2}"/>
                </a:ext>
              </a:extLst>
            </p:cNvPr>
            <p:cNvSpPr txBox="1"/>
            <p:nvPr/>
          </p:nvSpPr>
          <p:spPr>
            <a:xfrm>
              <a:off x="1336519" y="6872609"/>
              <a:ext cx="1011574" cy="631003"/>
            </a:xfrm>
            <a:prstGeom prst="rect">
              <a:avLst/>
            </a:prstGeom>
            <a:noFill/>
          </p:spPr>
          <p:txBody>
            <a:bodyPr wrap="none" rtlCol="0">
              <a:spAutoFit/>
            </a:bodyPr>
            <a:lstStyle/>
            <a:p>
              <a:r>
                <a:rPr lang="en-US" sz="2475" dirty="0">
                  <a:solidFill>
                    <a:srgbClr val="86A592"/>
                  </a:solidFill>
                  <a:latin typeface="Open Sans" panose="020B0606030504020204" pitchFamily="34" charset="0"/>
                  <a:ea typeface="Open Sans" panose="020B0606030504020204" pitchFamily="34" charset="0"/>
                  <a:cs typeface="Open Sans" panose="020B0606030504020204" pitchFamily="34" charset="0"/>
                </a:rPr>
                <a:t>Labs</a:t>
              </a:r>
            </a:p>
          </p:txBody>
        </p:sp>
        <p:sp>
          <p:nvSpPr>
            <p:cNvPr id="7" name="Oval 6">
              <a:extLst>
                <a:ext uri="{FF2B5EF4-FFF2-40B4-BE49-F238E27FC236}">
                  <a16:creationId xmlns:a16="http://schemas.microsoft.com/office/drawing/2014/main" id="{F2A3B510-BF99-2745-82F1-CD864C205134}"/>
                </a:ext>
              </a:extLst>
            </p:cNvPr>
            <p:cNvSpPr/>
            <p:nvPr/>
          </p:nvSpPr>
          <p:spPr>
            <a:xfrm>
              <a:off x="459564" y="3810114"/>
              <a:ext cx="2855495" cy="2855495"/>
            </a:xfrm>
            <a:prstGeom prst="ellipse">
              <a:avLst/>
            </a:prstGeom>
            <a:solidFill>
              <a:srgbClr val="86A5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pic>
          <p:nvPicPr>
            <p:cNvPr id="33" name="Picture 32">
              <a:extLst>
                <a:ext uri="{FF2B5EF4-FFF2-40B4-BE49-F238E27FC236}">
                  <a16:creationId xmlns:a16="http://schemas.microsoft.com/office/drawing/2014/main" id="{34634B16-BBBC-8B4A-9924-7DF7164AEE2A}"/>
                </a:ext>
              </a:extLst>
            </p:cNvPr>
            <p:cNvPicPr>
              <a:picLocks noChangeAspect="1"/>
            </p:cNvPicPr>
            <p:nvPr/>
          </p:nvPicPr>
          <p:blipFill rotWithShape="1">
            <a:blip r:embed="rId6"/>
            <a:srcRect b="13765"/>
            <a:stretch/>
          </p:blipFill>
          <p:spPr>
            <a:xfrm>
              <a:off x="1043449" y="4538356"/>
              <a:ext cx="1743161" cy="1503216"/>
            </a:xfrm>
            <a:prstGeom prst="rect">
              <a:avLst/>
            </a:prstGeom>
          </p:spPr>
        </p:pic>
      </p:grpSp>
      <p:grpSp>
        <p:nvGrpSpPr>
          <p:cNvPr id="3" name="Group 2">
            <a:extLst>
              <a:ext uri="{FF2B5EF4-FFF2-40B4-BE49-F238E27FC236}">
                <a16:creationId xmlns:a16="http://schemas.microsoft.com/office/drawing/2014/main" id="{15EC735F-BC99-A647-904B-9AA2BEC9CEFC}"/>
              </a:ext>
            </a:extLst>
          </p:cNvPr>
          <p:cNvGrpSpPr/>
          <p:nvPr/>
        </p:nvGrpSpPr>
        <p:grpSpPr>
          <a:xfrm>
            <a:off x="3458959" y="2857642"/>
            <a:ext cx="2141412" cy="2769853"/>
            <a:chOff x="4612396" y="3810114"/>
            <a:chExt cx="2855495" cy="3693498"/>
          </a:xfrm>
        </p:grpSpPr>
        <p:sp>
          <p:nvSpPr>
            <p:cNvPr id="18" name="TextBox 17">
              <a:extLst>
                <a:ext uri="{FF2B5EF4-FFF2-40B4-BE49-F238E27FC236}">
                  <a16:creationId xmlns:a16="http://schemas.microsoft.com/office/drawing/2014/main" id="{5E847D3F-E1B9-5E42-A126-3520FD6E2DED}"/>
                </a:ext>
              </a:extLst>
            </p:cNvPr>
            <p:cNvSpPr txBox="1"/>
            <p:nvPr/>
          </p:nvSpPr>
          <p:spPr>
            <a:xfrm>
              <a:off x="5483740" y="6872609"/>
              <a:ext cx="1045174" cy="631003"/>
            </a:xfrm>
            <a:prstGeom prst="rect">
              <a:avLst/>
            </a:prstGeom>
            <a:noFill/>
          </p:spPr>
          <p:txBody>
            <a:bodyPr wrap="none" rtlCol="0">
              <a:spAutoFit/>
            </a:bodyPr>
            <a:lstStyle/>
            <a:p>
              <a:r>
                <a:rPr lang="en-US" sz="2475" dirty="0">
                  <a:solidFill>
                    <a:srgbClr val="009FB0"/>
                  </a:solidFill>
                  <a:latin typeface="Open Sans" panose="020B0606030504020204" pitchFamily="34" charset="0"/>
                  <a:ea typeface="Open Sans" panose="020B0606030504020204" pitchFamily="34" charset="0"/>
                  <a:cs typeface="Open Sans" panose="020B0606030504020204" pitchFamily="34" charset="0"/>
                </a:rPr>
                <a:t>Data</a:t>
              </a:r>
            </a:p>
          </p:txBody>
        </p:sp>
        <p:sp>
          <p:nvSpPr>
            <p:cNvPr id="11" name="Oval 10">
              <a:extLst>
                <a:ext uri="{FF2B5EF4-FFF2-40B4-BE49-F238E27FC236}">
                  <a16:creationId xmlns:a16="http://schemas.microsoft.com/office/drawing/2014/main" id="{B1E5BE20-500B-FA4A-872F-A764149D44A5}"/>
                </a:ext>
              </a:extLst>
            </p:cNvPr>
            <p:cNvSpPr/>
            <p:nvPr/>
          </p:nvSpPr>
          <p:spPr>
            <a:xfrm>
              <a:off x="4612396" y="3810114"/>
              <a:ext cx="2855495" cy="2855495"/>
            </a:xfrm>
            <a:prstGeom prst="ellipse">
              <a:avLst/>
            </a:prstGeom>
            <a:solidFill>
              <a:srgbClr val="009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pic>
          <p:nvPicPr>
            <p:cNvPr id="35" name="Picture 34">
              <a:extLst>
                <a:ext uri="{FF2B5EF4-FFF2-40B4-BE49-F238E27FC236}">
                  <a16:creationId xmlns:a16="http://schemas.microsoft.com/office/drawing/2014/main" id="{06373A41-1875-DF4B-BC29-55E09CB9F362}"/>
                </a:ext>
              </a:extLst>
            </p:cNvPr>
            <p:cNvPicPr>
              <a:picLocks noChangeAspect="1"/>
            </p:cNvPicPr>
            <p:nvPr/>
          </p:nvPicPr>
          <p:blipFill rotWithShape="1">
            <a:blip r:embed="rId7"/>
            <a:srcRect b="13375"/>
            <a:stretch/>
          </p:blipFill>
          <p:spPr>
            <a:xfrm>
              <a:off x="5079081" y="4411835"/>
              <a:ext cx="1922121" cy="1665030"/>
            </a:xfrm>
            <a:prstGeom prst="rect">
              <a:avLst/>
            </a:prstGeom>
          </p:spPr>
        </p:pic>
      </p:grpSp>
      <p:sp>
        <p:nvSpPr>
          <p:cNvPr id="36" name="TextBox 35">
            <a:extLst>
              <a:ext uri="{FF2B5EF4-FFF2-40B4-BE49-F238E27FC236}">
                <a16:creationId xmlns:a16="http://schemas.microsoft.com/office/drawing/2014/main" id="{F3C8EE39-1DCE-C44B-8A51-D9C2F0A36C3C}"/>
              </a:ext>
            </a:extLst>
          </p:cNvPr>
          <p:cNvSpPr txBox="1"/>
          <p:nvPr/>
        </p:nvSpPr>
        <p:spPr>
          <a:xfrm>
            <a:off x="1637594" y="5810392"/>
            <a:ext cx="2669821" cy="646331"/>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Labs and universities </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collect data </a:t>
            </a:r>
          </a:p>
        </p:txBody>
      </p:sp>
      <p:sp>
        <p:nvSpPr>
          <p:cNvPr id="32" name="Arc 31">
            <a:extLst>
              <a:ext uri="{FF2B5EF4-FFF2-40B4-BE49-F238E27FC236}">
                <a16:creationId xmlns:a16="http://schemas.microsoft.com/office/drawing/2014/main" id="{DCE23B13-BD49-3544-84AE-0FE0B8390BA3}"/>
              </a:ext>
            </a:extLst>
          </p:cNvPr>
          <p:cNvSpPr/>
          <p:nvPr/>
        </p:nvSpPr>
        <p:spPr>
          <a:xfrm rot="2700000">
            <a:off x="1292487" y="3810605"/>
            <a:ext cx="2254415" cy="2254415"/>
          </a:xfrm>
          <a:prstGeom prst="arc">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0" name="TextBox 39">
            <a:extLst>
              <a:ext uri="{FF2B5EF4-FFF2-40B4-BE49-F238E27FC236}">
                <a16:creationId xmlns:a16="http://schemas.microsoft.com/office/drawing/2014/main" id="{DD6A7CBD-1D95-6649-B38A-A84C6558C69A}"/>
              </a:ext>
            </a:extLst>
          </p:cNvPr>
          <p:cNvSpPr txBox="1"/>
          <p:nvPr/>
        </p:nvSpPr>
        <p:spPr>
          <a:xfrm>
            <a:off x="4837506" y="5797534"/>
            <a:ext cx="2579489" cy="646331"/>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Data is analyzed by</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high power computing</a:t>
            </a:r>
          </a:p>
        </p:txBody>
      </p:sp>
      <p:sp>
        <p:nvSpPr>
          <p:cNvPr id="38" name="Arc 37">
            <a:extLst>
              <a:ext uri="{FF2B5EF4-FFF2-40B4-BE49-F238E27FC236}">
                <a16:creationId xmlns:a16="http://schemas.microsoft.com/office/drawing/2014/main" id="{83626386-E665-9245-AFF1-06E957843C11}"/>
              </a:ext>
            </a:extLst>
          </p:cNvPr>
          <p:cNvSpPr/>
          <p:nvPr/>
        </p:nvSpPr>
        <p:spPr>
          <a:xfrm rot="2700000">
            <a:off x="4378286" y="3810605"/>
            <a:ext cx="2254415" cy="2254415"/>
          </a:xfrm>
          <a:prstGeom prst="arc">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1" name="TextBox 40">
            <a:extLst>
              <a:ext uri="{FF2B5EF4-FFF2-40B4-BE49-F238E27FC236}">
                <a16:creationId xmlns:a16="http://schemas.microsoft.com/office/drawing/2014/main" id="{7F890CB8-4FA8-C24E-AE3E-60B346FA189C}"/>
              </a:ext>
            </a:extLst>
          </p:cNvPr>
          <p:cNvSpPr txBox="1"/>
          <p:nvPr/>
        </p:nvSpPr>
        <p:spPr>
          <a:xfrm>
            <a:off x="7549777" y="5808173"/>
            <a:ext cx="3302736" cy="646331"/>
          </a:xfrm>
          <a:prstGeom prst="rect">
            <a:avLst/>
          </a:prstGeom>
          <a:noFill/>
        </p:spPr>
        <p:txBody>
          <a:bodyPr wrap="square" rtlCol="0">
            <a:sp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Data is accessed by people</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anywhere in the world</a:t>
            </a:r>
          </a:p>
        </p:txBody>
      </p:sp>
      <p:sp>
        <p:nvSpPr>
          <p:cNvPr id="39" name="Arc 38">
            <a:extLst>
              <a:ext uri="{FF2B5EF4-FFF2-40B4-BE49-F238E27FC236}">
                <a16:creationId xmlns:a16="http://schemas.microsoft.com/office/drawing/2014/main" id="{4D4AE3B7-D7CC-284F-AC3B-799264A216B0}"/>
              </a:ext>
            </a:extLst>
          </p:cNvPr>
          <p:cNvSpPr/>
          <p:nvPr/>
        </p:nvSpPr>
        <p:spPr>
          <a:xfrm rot="2700000">
            <a:off x="7484253" y="3810605"/>
            <a:ext cx="2254415" cy="2254415"/>
          </a:xfrm>
          <a:prstGeom prst="arc">
            <a:avLst/>
          </a:prstGeom>
          <a:ln w="635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Tree>
    <p:extLst>
      <p:ext uri="{BB962C8B-B14F-4D97-AF65-F5344CB8AC3E}">
        <p14:creationId xmlns:p14="http://schemas.microsoft.com/office/powerpoint/2010/main" val="167731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up)">
                                      <p:cBhvr>
                                        <p:cTn id="32" dur="500"/>
                                        <p:tgtEl>
                                          <p:spTgt spid="32"/>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up)">
                                      <p:cBhvr>
                                        <p:cTn id="41" dur="500"/>
                                        <p:tgtEl>
                                          <p:spTgt spid="38"/>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up)">
                                      <p:cBhvr>
                                        <p:cTn id="50" dur="500"/>
                                        <p:tgtEl>
                                          <p:spTgt spid="39"/>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2" grpId="0" animBg="1"/>
      <p:bldP spid="40" grpId="0"/>
      <p:bldP spid="38" grpId="0" animBg="1"/>
      <p:bldP spid="41" grpId="0"/>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3DEA-1D3B-0E4A-9DAA-D8343DBBB8FE}"/>
              </a:ext>
            </a:extLst>
          </p:cNvPr>
          <p:cNvSpPr>
            <a:spLocks noGrp="1"/>
          </p:cNvSpPr>
          <p:nvPr>
            <p:ph type="ctrTitle"/>
          </p:nvPr>
        </p:nvSpPr>
        <p:spPr/>
        <p:txBody>
          <a:bodyPr/>
          <a:lstStyle/>
          <a:p>
            <a:r>
              <a:rPr lang="en-US" dirty="0"/>
              <a:t>Training Made Simpler</a:t>
            </a:r>
          </a:p>
        </p:txBody>
      </p:sp>
      <p:pic>
        <p:nvPicPr>
          <p:cNvPr id="5" name="Content Placeholder 4">
            <a:extLst>
              <a:ext uri="{FF2B5EF4-FFF2-40B4-BE49-F238E27FC236}">
                <a16:creationId xmlns:a16="http://schemas.microsoft.com/office/drawing/2014/main" id="{6D51BAC0-B1EF-4F4F-9D63-DBA2E88CF6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894" y="1572173"/>
            <a:ext cx="7090211" cy="5155930"/>
          </a:xfrm>
        </p:spPr>
      </p:pic>
    </p:spTree>
    <p:extLst>
      <p:ext uri="{BB962C8B-B14F-4D97-AF65-F5344CB8AC3E}">
        <p14:creationId xmlns:p14="http://schemas.microsoft.com/office/powerpoint/2010/main" val="281501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12602-26F5-8048-ABD1-F4B4622C7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396240"/>
            <a:ext cx="12192000" cy="8139848"/>
          </a:xfrm>
          <a:prstGeom prst="rect">
            <a:avLst/>
          </a:prstGeom>
        </p:spPr>
      </p:pic>
    </p:spTree>
    <p:extLst>
      <p:ext uri="{BB962C8B-B14F-4D97-AF65-F5344CB8AC3E}">
        <p14:creationId xmlns:p14="http://schemas.microsoft.com/office/powerpoint/2010/main" val="1463083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82F697-B915-6247-8046-08352DBB60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65760"/>
            <a:ext cx="12467361" cy="7254240"/>
          </a:xfrm>
        </p:spPr>
      </p:pic>
    </p:spTree>
    <p:extLst>
      <p:ext uri="{BB962C8B-B14F-4D97-AF65-F5344CB8AC3E}">
        <p14:creationId xmlns:p14="http://schemas.microsoft.com/office/powerpoint/2010/main" val="72591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nsf.gov/images/logos/nsf1.gif">
            <a:extLst>
              <a:ext uri="{FF2B5EF4-FFF2-40B4-BE49-F238E27FC236}">
                <a16:creationId xmlns:a16="http://schemas.microsoft.com/office/drawing/2014/main" id="{9ABD35E3-0DCD-2B44-B9C9-CD83A8AE0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971" y="1806194"/>
            <a:ext cx="1468486" cy="147733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ABB1A5C-02E5-394A-953E-25B5C6555811}"/>
              </a:ext>
            </a:extLst>
          </p:cNvPr>
          <p:cNvGrpSpPr/>
          <p:nvPr/>
        </p:nvGrpSpPr>
        <p:grpSpPr>
          <a:xfrm>
            <a:off x="2604267" y="4789518"/>
            <a:ext cx="7183134" cy="1167823"/>
            <a:chOff x="1246003" y="2367008"/>
            <a:chExt cx="7183134" cy="1167823"/>
          </a:xfrm>
        </p:grpSpPr>
        <p:pic>
          <p:nvPicPr>
            <p:cNvPr id="7" name="Picture 6">
              <a:extLst>
                <a:ext uri="{FF2B5EF4-FFF2-40B4-BE49-F238E27FC236}">
                  <a16:creationId xmlns:a16="http://schemas.microsoft.com/office/drawing/2014/main" id="{FDBD80AE-7EAD-C041-A777-8792A95023D6}"/>
                </a:ext>
              </a:extLst>
            </p:cNvPr>
            <p:cNvPicPr>
              <a:picLocks noChangeAspect="1"/>
            </p:cNvPicPr>
            <p:nvPr userDrawn="1"/>
          </p:nvPicPr>
          <p:blipFill>
            <a:blip r:embed="rId3"/>
            <a:stretch>
              <a:fillRect/>
            </a:stretch>
          </p:blipFill>
          <p:spPr>
            <a:xfrm>
              <a:off x="6261526" y="2370424"/>
              <a:ext cx="2167611" cy="1035498"/>
            </a:xfrm>
            <a:prstGeom prst="rect">
              <a:avLst/>
            </a:prstGeom>
          </p:spPr>
        </p:pic>
        <p:pic>
          <p:nvPicPr>
            <p:cNvPr id="8" name="Picture 7">
              <a:extLst>
                <a:ext uri="{FF2B5EF4-FFF2-40B4-BE49-F238E27FC236}">
                  <a16:creationId xmlns:a16="http://schemas.microsoft.com/office/drawing/2014/main" id="{EF956803-FAC2-F840-950D-3A42E3E19E14}"/>
                </a:ext>
              </a:extLst>
            </p:cNvPr>
            <p:cNvPicPr>
              <a:picLocks noChangeAspect="1"/>
            </p:cNvPicPr>
            <p:nvPr userDrawn="1"/>
          </p:nvPicPr>
          <p:blipFill>
            <a:blip r:embed="rId4"/>
            <a:stretch>
              <a:fillRect/>
            </a:stretch>
          </p:blipFill>
          <p:spPr>
            <a:xfrm>
              <a:off x="1246003" y="2367008"/>
              <a:ext cx="1028373" cy="1115752"/>
            </a:xfrm>
            <a:prstGeom prst="rect">
              <a:avLst/>
            </a:prstGeom>
          </p:spPr>
        </p:pic>
        <p:pic>
          <p:nvPicPr>
            <p:cNvPr id="9" name="Picture 8">
              <a:extLst>
                <a:ext uri="{FF2B5EF4-FFF2-40B4-BE49-F238E27FC236}">
                  <a16:creationId xmlns:a16="http://schemas.microsoft.com/office/drawing/2014/main" id="{732305CF-6A9A-264D-9B76-216F18A071F0}"/>
                </a:ext>
              </a:extLst>
            </p:cNvPr>
            <p:cNvPicPr>
              <a:picLocks noChangeAspect="1"/>
            </p:cNvPicPr>
            <p:nvPr userDrawn="1"/>
          </p:nvPicPr>
          <p:blipFill>
            <a:blip r:embed="rId5"/>
            <a:stretch>
              <a:fillRect/>
            </a:stretch>
          </p:blipFill>
          <p:spPr>
            <a:xfrm>
              <a:off x="3838744" y="2370424"/>
              <a:ext cx="1523359" cy="1164407"/>
            </a:xfrm>
            <a:prstGeom prst="rect">
              <a:avLst/>
            </a:prstGeom>
          </p:spPr>
        </p:pic>
      </p:grpSp>
      <p:sp>
        <p:nvSpPr>
          <p:cNvPr id="10" name="TextBox 16">
            <a:extLst>
              <a:ext uri="{FF2B5EF4-FFF2-40B4-BE49-F238E27FC236}">
                <a16:creationId xmlns:a16="http://schemas.microsoft.com/office/drawing/2014/main" id="{38DF8243-DD9A-8344-AC47-DA35965C26B5}"/>
              </a:ext>
            </a:extLst>
          </p:cNvPr>
          <p:cNvSpPr txBox="1"/>
          <p:nvPr/>
        </p:nvSpPr>
        <p:spPr>
          <a:xfrm>
            <a:off x="2295457" y="5864216"/>
            <a:ext cx="1672958" cy="92333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b="1" dirty="0">
                <a:solidFill>
                  <a:srgbClr val="174471"/>
                </a:solidFill>
              </a:rPr>
              <a:t>Parker Antin </a:t>
            </a:r>
          </a:p>
          <a:p>
            <a:pPr algn="ctr"/>
            <a:r>
              <a:rPr lang="en-US" sz="1800" b="1" dirty="0">
                <a:solidFill>
                  <a:srgbClr val="174471"/>
                </a:solidFill>
              </a:rPr>
              <a:t>Nirav Merchant</a:t>
            </a:r>
          </a:p>
          <a:p>
            <a:pPr algn="ctr"/>
            <a:r>
              <a:rPr lang="en-US" sz="1800" b="1" dirty="0">
                <a:solidFill>
                  <a:srgbClr val="174471"/>
                </a:solidFill>
              </a:rPr>
              <a:t>Eric Lyons</a:t>
            </a:r>
          </a:p>
        </p:txBody>
      </p:sp>
      <p:sp>
        <p:nvSpPr>
          <p:cNvPr id="11" name="TextBox 17">
            <a:extLst>
              <a:ext uri="{FF2B5EF4-FFF2-40B4-BE49-F238E27FC236}">
                <a16:creationId xmlns:a16="http://schemas.microsoft.com/office/drawing/2014/main" id="{0A623B34-2D33-DE43-A36E-393A3FAB2E1A}"/>
              </a:ext>
            </a:extLst>
          </p:cNvPr>
          <p:cNvSpPr txBox="1"/>
          <p:nvPr/>
        </p:nvSpPr>
        <p:spPr>
          <a:xfrm>
            <a:off x="5259442" y="5843540"/>
            <a:ext cx="1425455"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b="1" dirty="0">
                <a:solidFill>
                  <a:srgbClr val="174471"/>
                </a:solidFill>
              </a:rPr>
              <a:t>Matt Vaughn</a:t>
            </a:r>
          </a:p>
        </p:txBody>
      </p:sp>
      <p:sp>
        <p:nvSpPr>
          <p:cNvPr id="12" name="TextBox 18">
            <a:extLst>
              <a:ext uri="{FF2B5EF4-FFF2-40B4-BE49-F238E27FC236}">
                <a16:creationId xmlns:a16="http://schemas.microsoft.com/office/drawing/2014/main" id="{198BF55A-443A-3D4A-94F4-C4E416A260E8}"/>
              </a:ext>
            </a:extLst>
          </p:cNvPr>
          <p:cNvSpPr txBox="1"/>
          <p:nvPr/>
        </p:nvSpPr>
        <p:spPr>
          <a:xfrm>
            <a:off x="7535875" y="5866544"/>
            <a:ext cx="2362405"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00" b="1" dirty="0">
                <a:solidFill>
                  <a:srgbClr val="174471"/>
                </a:solidFill>
              </a:rPr>
              <a:t>Doreen Ware</a:t>
            </a:r>
          </a:p>
          <a:p>
            <a:pPr algn="ctr"/>
            <a:r>
              <a:rPr lang="en-US" sz="1800" b="1" dirty="0">
                <a:solidFill>
                  <a:srgbClr val="174471"/>
                </a:solidFill>
              </a:rPr>
              <a:t>Dave Micklos</a:t>
            </a:r>
          </a:p>
        </p:txBody>
      </p:sp>
      <p:sp>
        <p:nvSpPr>
          <p:cNvPr id="13" name="TextBox 12">
            <a:extLst>
              <a:ext uri="{FF2B5EF4-FFF2-40B4-BE49-F238E27FC236}">
                <a16:creationId xmlns:a16="http://schemas.microsoft.com/office/drawing/2014/main" id="{C005B118-3A2A-064E-8981-B89343999BCC}"/>
              </a:ext>
            </a:extLst>
          </p:cNvPr>
          <p:cNvSpPr txBox="1"/>
          <p:nvPr/>
        </p:nvSpPr>
        <p:spPr>
          <a:xfrm>
            <a:off x="1764183" y="2208170"/>
            <a:ext cx="9144000" cy="830997"/>
          </a:xfrm>
          <a:prstGeom prst="rect">
            <a:avLst/>
          </a:prstGeom>
          <a:noFill/>
        </p:spPr>
        <p:txBody>
          <a:bodyPr wrap="square" rtlCol="0">
            <a:spAutoFit/>
          </a:bodyPr>
          <a:lstStyle/>
          <a:p>
            <a:pPr algn="ctr"/>
            <a:r>
              <a:rPr lang="en-US" sz="2400" b="1" dirty="0"/>
              <a:t>CyVerse</a:t>
            </a:r>
            <a:r>
              <a:rPr lang="en-US" sz="2400" b="1" baseline="0" dirty="0"/>
              <a:t> is </a:t>
            </a:r>
            <a:r>
              <a:rPr lang="en-US" sz="2400" b="1" dirty="0"/>
              <a:t>supported by the National Science Foundation under </a:t>
            </a:r>
          </a:p>
          <a:p>
            <a:pPr algn="ctr"/>
            <a:r>
              <a:rPr lang="en-US" sz="2400" b="1" dirty="0"/>
              <a:t>Award No. DBI-0735191 and DBI-1265383.</a:t>
            </a:r>
          </a:p>
        </p:txBody>
      </p:sp>
      <p:sp>
        <p:nvSpPr>
          <p:cNvPr id="14" name="TextBox 13">
            <a:extLst>
              <a:ext uri="{FF2B5EF4-FFF2-40B4-BE49-F238E27FC236}">
                <a16:creationId xmlns:a16="http://schemas.microsoft.com/office/drawing/2014/main" id="{3FB314D6-D0ED-A248-8C02-8AB00A79F36A}"/>
              </a:ext>
            </a:extLst>
          </p:cNvPr>
          <p:cNvSpPr txBox="1"/>
          <p:nvPr/>
        </p:nvSpPr>
        <p:spPr>
          <a:xfrm>
            <a:off x="3496474" y="4345593"/>
            <a:ext cx="4924425" cy="523220"/>
          </a:xfrm>
          <a:prstGeom prst="rect">
            <a:avLst/>
          </a:prstGeom>
          <a:noFill/>
        </p:spPr>
        <p:txBody>
          <a:bodyPr wrap="square" rtlCol="0">
            <a:spAutoFit/>
          </a:bodyPr>
          <a:lstStyle/>
          <a:p>
            <a:pPr algn="ctr"/>
            <a:r>
              <a:rPr lang="en-US" sz="2800" b="1" dirty="0"/>
              <a:t>Executive Team</a:t>
            </a:r>
          </a:p>
        </p:txBody>
      </p:sp>
      <p:pic>
        <p:nvPicPr>
          <p:cNvPr id="15" name="Picture 14" descr="cyverse_rgb.png">
            <a:extLst>
              <a:ext uri="{FF2B5EF4-FFF2-40B4-BE49-F238E27FC236}">
                <a16:creationId xmlns:a16="http://schemas.microsoft.com/office/drawing/2014/main" id="{60FD3A6D-77CC-224E-B256-C08F99791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8970" y="552270"/>
            <a:ext cx="6015030" cy="1308999"/>
          </a:xfrm>
          <a:prstGeom prst="rect">
            <a:avLst/>
          </a:prstGeom>
        </p:spPr>
      </p:pic>
      <p:sp>
        <p:nvSpPr>
          <p:cNvPr id="16" name="Subtitle 2">
            <a:extLst>
              <a:ext uri="{FF2B5EF4-FFF2-40B4-BE49-F238E27FC236}">
                <a16:creationId xmlns:a16="http://schemas.microsoft.com/office/drawing/2014/main" id="{720F5BC2-B7DC-A745-9670-E34ACE4AF102}"/>
              </a:ext>
            </a:extLst>
          </p:cNvPr>
          <p:cNvSpPr txBox="1">
            <a:spLocks/>
          </p:cNvSpPr>
          <p:nvPr/>
        </p:nvSpPr>
        <p:spPr>
          <a:xfrm>
            <a:off x="5051043" y="1552712"/>
            <a:ext cx="4092957" cy="3162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200" kern="1200">
                <a:solidFill>
                  <a:srgbClr val="F19E1F"/>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rgbClr val="0971AB"/>
                </a:solidFill>
              </a:rPr>
              <a:t>Transforming Science Through Data-driven Discovery</a:t>
            </a:r>
          </a:p>
        </p:txBody>
      </p:sp>
      <p:sp>
        <p:nvSpPr>
          <p:cNvPr id="17" name="TextBox 16">
            <a:extLst>
              <a:ext uri="{FF2B5EF4-FFF2-40B4-BE49-F238E27FC236}">
                <a16:creationId xmlns:a16="http://schemas.microsoft.com/office/drawing/2014/main" id="{823080D4-82AD-DB43-B0B2-BC5708CC37E7}"/>
              </a:ext>
            </a:extLst>
          </p:cNvPr>
          <p:cNvSpPr txBox="1"/>
          <p:nvPr/>
        </p:nvSpPr>
        <p:spPr>
          <a:xfrm>
            <a:off x="3613474" y="3416188"/>
            <a:ext cx="4924425" cy="646331"/>
          </a:xfrm>
          <a:prstGeom prst="rect">
            <a:avLst/>
          </a:prstGeom>
          <a:noFill/>
        </p:spPr>
        <p:txBody>
          <a:bodyPr wrap="square" rtlCol="0">
            <a:spAutoFit/>
          </a:bodyPr>
          <a:lstStyle/>
          <a:p>
            <a:pPr algn="ctr"/>
            <a:r>
              <a:rPr lang="en-US" sz="3600" b="1" dirty="0"/>
              <a:t>Our 51,000+ Users</a:t>
            </a:r>
          </a:p>
        </p:txBody>
      </p:sp>
    </p:spTree>
    <p:extLst>
      <p:ext uri="{BB962C8B-B14F-4D97-AF65-F5344CB8AC3E}">
        <p14:creationId xmlns:p14="http://schemas.microsoft.com/office/powerpoint/2010/main" val="3930793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3DEA-1D3B-0E4A-9DAA-D8343DBBB8FE}"/>
              </a:ext>
            </a:extLst>
          </p:cNvPr>
          <p:cNvSpPr>
            <a:spLocks noGrp="1"/>
          </p:cNvSpPr>
          <p:nvPr>
            <p:ph type="ctrTitle"/>
          </p:nvPr>
        </p:nvSpPr>
        <p:spPr/>
        <p:txBody>
          <a:bodyPr/>
          <a:lstStyle/>
          <a:p>
            <a:endParaRPr lang="en-US"/>
          </a:p>
        </p:txBody>
      </p:sp>
      <p:sp>
        <p:nvSpPr>
          <p:cNvPr id="3" name="Content Placeholder 2">
            <a:extLst>
              <a:ext uri="{FF2B5EF4-FFF2-40B4-BE49-F238E27FC236}">
                <a16:creationId xmlns:a16="http://schemas.microsoft.com/office/drawing/2014/main" id="{A4C717F3-BC98-9544-9B3D-11B12C624C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279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23DEA-1D3B-0E4A-9DAA-D8343DBBB8FE}"/>
              </a:ext>
            </a:extLst>
          </p:cNvPr>
          <p:cNvSpPr>
            <a:spLocks noGrp="1"/>
          </p:cNvSpPr>
          <p:nvPr>
            <p:ph type="ctrTitle"/>
          </p:nvPr>
        </p:nvSpPr>
        <p:spPr/>
        <p:txBody>
          <a:bodyPr/>
          <a:lstStyle/>
          <a:p>
            <a:endParaRPr lang="en-US"/>
          </a:p>
        </p:txBody>
      </p:sp>
      <p:sp>
        <p:nvSpPr>
          <p:cNvPr id="3" name="Content Placeholder 2">
            <a:extLst>
              <a:ext uri="{FF2B5EF4-FFF2-40B4-BE49-F238E27FC236}">
                <a16:creationId xmlns:a16="http://schemas.microsoft.com/office/drawing/2014/main" id="{A4C717F3-BC98-9544-9B3D-11B12C624C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060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294" y="575746"/>
            <a:ext cx="12192000" cy="869343"/>
          </a:xfrm>
        </p:spPr>
        <p:txBody>
          <a:bodyPr/>
          <a:lstStyle/>
          <a:p>
            <a:r>
              <a:rPr lang="en-US" sz="4800" dirty="0"/>
              <a:t>Analysis Needs Going Forward</a:t>
            </a:r>
          </a:p>
        </p:txBody>
      </p:sp>
      <p:sp>
        <p:nvSpPr>
          <p:cNvPr id="15" name="TextBox 14"/>
          <p:cNvSpPr txBox="1"/>
          <p:nvPr/>
        </p:nvSpPr>
        <p:spPr>
          <a:xfrm>
            <a:off x="1926779" y="2116283"/>
            <a:ext cx="6258893" cy="2062103"/>
          </a:xfrm>
          <a:prstGeom prst="rect">
            <a:avLst/>
          </a:prstGeom>
          <a:noFill/>
        </p:spPr>
        <p:txBody>
          <a:bodyPr wrap="none" rtlCol="0">
            <a:spAutoFit/>
          </a:bodyPr>
          <a:lstStyle/>
          <a:p>
            <a:pPr marL="742950" indent="-742950">
              <a:buAutoNum type="arabicPeriod"/>
            </a:pPr>
            <a:r>
              <a:rPr lang="en-US" sz="3200" dirty="0"/>
              <a:t>Novel data types and workflows</a:t>
            </a:r>
          </a:p>
          <a:p>
            <a:pPr marL="742950" indent="-742950">
              <a:buFontTx/>
              <a:buAutoNum type="arabicPeriod"/>
            </a:pPr>
            <a:r>
              <a:rPr lang="en-US" sz="3200" dirty="0"/>
              <a:t>Data handling</a:t>
            </a:r>
          </a:p>
          <a:p>
            <a:pPr marL="742950" indent="-742950">
              <a:buAutoNum type="arabicPeriod"/>
            </a:pPr>
            <a:r>
              <a:rPr lang="en-US" sz="3200" dirty="0"/>
              <a:t>New Execute Environments</a:t>
            </a:r>
          </a:p>
          <a:p>
            <a:pPr marL="742950" indent="-742950">
              <a:buAutoNum type="arabicPeriod"/>
            </a:pPr>
            <a:r>
              <a:rPr lang="en-US" sz="3200" dirty="0"/>
              <a:t>Intermediate/Super Users</a:t>
            </a:r>
          </a:p>
        </p:txBody>
      </p:sp>
      <p:pic>
        <p:nvPicPr>
          <p:cNvPr id="4" name="Picture 3">
            <a:extLst>
              <a:ext uri="{FF2B5EF4-FFF2-40B4-BE49-F238E27FC236}">
                <a16:creationId xmlns:a16="http://schemas.microsoft.com/office/drawing/2014/main" id="{2EC566CB-97C6-D440-8573-25BCCF53EC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2904" y="516112"/>
            <a:ext cx="1209230" cy="1238518"/>
          </a:xfrm>
          <a:prstGeom prst="rect">
            <a:avLst/>
          </a:prstGeom>
        </p:spPr>
      </p:pic>
    </p:spTree>
    <p:extLst>
      <p:ext uri="{BB962C8B-B14F-4D97-AF65-F5344CB8AC3E}">
        <p14:creationId xmlns:p14="http://schemas.microsoft.com/office/powerpoint/2010/main" val="101684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16112"/>
            <a:ext cx="12192000" cy="869343"/>
          </a:xfrm>
        </p:spPr>
        <p:txBody>
          <a:bodyPr/>
          <a:lstStyle/>
          <a:p>
            <a:r>
              <a:rPr lang="en-US" sz="4800" dirty="0"/>
              <a:t>Novel Data Types and Workflows</a:t>
            </a:r>
          </a:p>
        </p:txBody>
      </p:sp>
      <p:sp>
        <p:nvSpPr>
          <p:cNvPr id="4" name="Content Placeholder 2">
            <a:extLst>
              <a:ext uri="{FF2B5EF4-FFF2-40B4-BE49-F238E27FC236}">
                <a16:creationId xmlns:a16="http://schemas.microsoft.com/office/drawing/2014/main" id="{8C23F3E2-386A-784E-AF2E-8328B8AC884A}"/>
              </a:ext>
            </a:extLst>
          </p:cNvPr>
          <p:cNvSpPr>
            <a:spLocks noGrp="1"/>
          </p:cNvSpPr>
          <p:nvPr>
            <p:ph idx="1"/>
          </p:nvPr>
        </p:nvSpPr>
        <p:spPr>
          <a:xfrm>
            <a:off x="838200" y="1630018"/>
            <a:ext cx="10515600" cy="5049078"/>
          </a:xfrm>
        </p:spPr>
        <p:txBody>
          <a:bodyPr>
            <a:normAutofit fontScale="92500" lnSpcReduction="10000"/>
          </a:bodyPr>
          <a:lstStyle/>
          <a:p>
            <a:r>
              <a:rPr lang="en-US" sz="3200" dirty="0"/>
              <a:t>Drone, satellite, GIS images</a:t>
            </a:r>
          </a:p>
          <a:p>
            <a:r>
              <a:rPr lang="en-US" sz="3200" dirty="0"/>
              <a:t>Machine learning models</a:t>
            </a:r>
          </a:p>
          <a:p>
            <a:r>
              <a:rPr lang="en-US" sz="3200" dirty="0"/>
              <a:t>New workflows needed</a:t>
            </a:r>
          </a:p>
          <a:p>
            <a:pPr lvl="1"/>
            <a:r>
              <a:rPr lang="en-US" sz="2800" dirty="0"/>
              <a:t>Geolocation</a:t>
            </a:r>
          </a:p>
          <a:p>
            <a:pPr lvl="1"/>
            <a:r>
              <a:rPr lang="en-US" sz="2800" dirty="0"/>
              <a:t>Stitching/Mosaic photos together</a:t>
            </a:r>
          </a:p>
          <a:p>
            <a:pPr lvl="1"/>
            <a:r>
              <a:rPr lang="en-US" sz="2800" dirty="0"/>
              <a:t>Point cloud 3D reconstruction</a:t>
            </a:r>
          </a:p>
          <a:p>
            <a:pPr lvl="1"/>
            <a:r>
              <a:rPr lang="en-US" sz="2800" dirty="0"/>
              <a:t>Machine learning feature recognition</a:t>
            </a:r>
          </a:p>
          <a:p>
            <a:pPr lvl="1"/>
            <a:r>
              <a:rPr lang="en-US" sz="2800" dirty="0"/>
              <a:t>Triage/sorting images based on features</a:t>
            </a:r>
          </a:p>
          <a:p>
            <a:r>
              <a:rPr lang="en-US" dirty="0"/>
              <a:t>Use Cases</a:t>
            </a:r>
          </a:p>
          <a:p>
            <a:pPr lvl="1"/>
            <a:r>
              <a:rPr lang="en-US" dirty="0"/>
              <a:t>GIS/Drone/</a:t>
            </a:r>
            <a:r>
              <a:rPr lang="en-US" dirty="0" err="1"/>
              <a:t>Sattelite</a:t>
            </a:r>
            <a:r>
              <a:rPr lang="en-US" dirty="0"/>
              <a:t>: Precision agriculture – daily decision making to reduce inputs</a:t>
            </a:r>
          </a:p>
          <a:p>
            <a:pPr lvl="1"/>
            <a:r>
              <a:rPr lang="en-US" dirty="0"/>
              <a:t>ML/Image triage: endangered animal conservation – identify locations with endangered animals from trail cameras, count individuals in that location, reduce time </a:t>
            </a:r>
            <a:r>
              <a:rPr lang="en-US" dirty="0" err="1"/>
              <a:t>conservasionists</a:t>
            </a:r>
            <a:r>
              <a:rPr lang="en-US" dirty="0"/>
              <a:t> spend looking at pictures, maximize time doing conservation</a:t>
            </a:r>
          </a:p>
        </p:txBody>
      </p:sp>
    </p:spTree>
    <p:extLst>
      <p:ext uri="{BB962C8B-B14F-4D97-AF65-F5344CB8AC3E}">
        <p14:creationId xmlns:p14="http://schemas.microsoft.com/office/powerpoint/2010/main" val="2649559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7743-AFF4-3148-A0C8-37C56E968CF3}"/>
              </a:ext>
            </a:extLst>
          </p:cNvPr>
          <p:cNvSpPr>
            <a:spLocks noGrp="1"/>
          </p:cNvSpPr>
          <p:nvPr>
            <p:ph type="ctrTitle"/>
          </p:nvPr>
        </p:nvSpPr>
        <p:spPr/>
        <p:txBody>
          <a:bodyPr/>
          <a:lstStyle/>
          <a:p>
            <a:r>
              <a:rPr lang="en-US" dirty="0"/>
              <a:t>Data Handling</a:t>
            </a:r>
          </a:p>
        </p:txBody>
      </p:sp>
      <p:sp>
        <p:nvSpPr>
          <p:cNvPr id="3" name="Content Placeholder 2">
            <a:extLst>
              <a:ext uri="{FF2B5EF4-FFF2-40B4-BE49-F238E27FC236}">
                <a16:creationId xmlns:a16="http://schemas.microsoft.com/office/drawing/2014/main" id="{DE8C8BFB-D46E-264D-93B2-F9613BFC115A}"/>
              </a:ext>
            </a:extLst>
          </p:cNvPr>
          <p:cNvSpPr>
            <a:spLocks noGrp="1"/>
          </p:cNvSpPr>
          <p:nvPr>
            <p:ph idx="1"/>
          </p:nvPr>
        </p:nvSpPr>
        <p:spPr/>
        <p:txBody>
          <a:bodyPr/>
          <a:lstStyle/>
          <a:p>
            <a:r>
              <a:rPr lang="en-US" dirty="0"/>
              <a:t>Petabytes and </a:t>
            </a:r>
            <a:r>
              <a:rPr lang="en-US" dirty="0" err="1"/>
              <a:t>Exabytes</a:t>
            </a:r>
            <a:r>
              <a:rPr lang="en-US" dirty="0"/>
              <a:t> of Data</a:t>
            </a:r>
          </a:p>
          <a:p>
            <a:pPr lvl="1"/>
            <a:r>
              <a:rPr lang="en-US" dirty="0"/>
              <a:t>Change the paradigm: move analysis to data sets</a:t>
            </a:r>
          </a:p>
          <a:p>
            <a:pPr lvl="1"/>
            <a:r>
              <a:rPr lang="en-US" dirty="0" err="1"/>
              <a:t>Subsetting</a:t>
            </a:r>
            <a:r>
              <a:rPr lang="en-US" dirty="0"/>
              <a:t> of massive GIS datasets</a:t>
            </a:r>
          </a:p>
          <a:p>
            <a:r>
              <a:rPr lang="en-US" dirty="0"/>
              <a:t>Integrate with other data storage users know</a:t>
            </a:r>
          </a:p>
          <a:p>
            <a:pPr lvl="1"/>
            <a:r>
              <a:rPr lang="en-US" dirty="0"/>
              <a:t>S3/Drive/Dropbox</a:t>
            </a:r>
          </a:p>
        </p:txBody>
      </p:sp>
    </p:spTree>
    <p:extLst>
      <p:ext uri="{BB962C8B-B14F-4D97-AF65-F5344CB8AC3E}">
        <p14:creationId xmlns:p14="http://schemas.microsoft.com/office/powerpoint/2010/main" val="9293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16112"/>
            <a:ext cx="12192000" cy="869343"/>
          </a:xfrm>
        </p:spPr>
        <p:txBody>
          <a:bodyPr/>
          <a:lstStyle/>
          <a:p>
            <a:r>
              <a:rPr lang="en-US" sz="4800" dirty="0"/>
              <a:t>Executive Environment</a:t>
            </a:r>
          </a:p>
        </p:txBody>
      </p:sp>
      <p:sp>
        <p:nvSpPr>
          <p:cNvPr id="4" name="Content Placeholder 2">
            <a:extLst>
              <a:ext uri="{FF2B5EF4-FFF2-40B4-BE49-F238E27FC236}">
                <a16:creationId xmlns:a16="http://schemas.microsoft.com/office/drawing/2014/main" id="{4D33C9CD-2487-DE44-AC4A-9643C008EC43}"/>
              </a:ext>
            </a:extLst>
          </p:cNvPr>
          <p:cNvSpPr>
            <a:spLocks noGrp="1"/>
          </p:cNvSpPr>
          <p:nvPr>
            <p:ph idx="1"/>
          </p:nvPr>
        </p:nvSpPr>
        <p:spPr>
          <a:xfrm>
            <a:off x="838200" y="1411357"/>
            <a:ext cx="10515600" cy="5009321"/>
          </a:xfrm>
        </p:spPr>
        <p:txBody>
          <a:bodyPr>
            <a:normAutofit fontScale="92500" lnSpcReduction="20000"/>
          </a:bodyPr>
          <a:lstStyle/>
          <a:p>
            <a:r>
              <a:rPr lang="en-US" dirty="0"/>
              <a:t>Condor</a:t>
            </a:r>
          </a:p>
          <a:p>
            <a:pPr lvl="1"/>
            <a:r>
              <a:rPr lang="en-US" dirty="0"/>
              <a:t>Automatic (and configurable) distribution of CPU/Memory</a:t>
            </a:r>
          </a:p>
          <a:p>
            <a:pPr lvl="1"/>
            <a:r>
              <a:rPr lang="en-US" dirty="0"/>
              <a:t>Job queues</a:t>
            </a:r>
          </a:p>
          <a:p>
            <a:r>
              <a:rPr lang="en-US" dirty="0"/>
              <a:t>GPU</a:t>
            </a:r>
          </a:p>
          <a:p>
            <a:pPr lvl="1"/>
            <a:r>
              <a:rPr lang="en-US" dirty="0"/>
              <a:t>New server ordered</a:t>
            </a:r>
          </a:p>
          <a:p>
            <a:pPr lvl="1"/>
            <a:r>
              <a:rPr lang="en-US" dirty="0"/>
              <a:t>4 x NVIDIA 1080s</a:t>
            </a:r>
          </a:p>
          <a:p>
            <a:pPr lvl="1"/>
            <a:r>
              <a:rPr lang="en-US" dirty="0"/>
              <a:t>Initial investigation into GPU compute infrastructure</a:t>
            </a:r>
          </a:p>
          <a:p>
            <a:pPr lvl="2"/>
            <a:r>
              <a:rPr lang="en-US" dirty="0"/>
              <a:t>Training machine learning models</a:t>
            </a:r>
          </a:p>
          <a:p>
            <a:pPr lvl="2"/>
            <a:r>
              <a:rPr lang="en-US" dirty="0"/>
              <a:t>Large-scale image processing</a:t>
            </a:r>
          </a:p>
          <a:p>
            <a:r>
              <a:rPr lang="en-US" dirty="0"/>
              <a:t>Bring your own compute</a:t>
            </a:r>
          </a:p>
          <a:p>
            <a:pPr lvl="1"/>
            <a:r>
              <a:rPr lang="en-US" dirty="0"/>
              <a:t>Cloud computing</a:t>
            </a:r>
          </a:p>
          <a:p>
            <a:pPr lvl="2"/>
            <a:r>
              <a:rPr lang="en-US" dirty="0" err="1"/>
              <a:t>JetStream</a:t>
            </a:r>
            <a:endParaRPr lang="en-US" dirty="0"/>
          </a:p>
          <a:p>
            <a:pPr lvl="2"/>
            <a:r>
              <a:rPr lang="en-US" dirty="0"/>
              <a:t>AWS</a:t>
            </a:r>
          </a:p>
          <a:p>
            <a:pPr lvl="1"/>
            <a:r>
              <a:rPr lang="en-US" dirty="0"/>
              <a:t>Local HPC resources</a:t>
            </a:r>
          </a:p>
          <a:p>
            <a:pPr lvl="2"/>
            <a:r>
              <a:rPr lang="en-US" dirty="0"/>
              <a:t>Portal Me HPC</a:t>
            </a:r>
          </a:p>
        </p:txBody>
      </p:sp>
    </p:spTree>
    <p:extLst>
      <p:ext uri="{BB962C8B-B14F-4D97-AF65-F5344CB8AC3E}">
        <p14:creationId xmlns:p14="http://schemas.microsoft.com/office/powerpoint/2010/main" val="331053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028CF3-724A-3140-8994-710EAC94B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574" y="969265"/>
            <a:ext cx="11315426" cy="5888736"/>
          </a:xfrm>
          <a:prstGeom prst="rect">
            <a:avLst/>
          </a:prstGeom>
        </p:spPr>
      </p:pic>
      <p:sp>
        <p:nvSpPr>
          <p:cNvPr id="7" name="Rectangle 6">
            <a:extLst>
              <a:ext uri="{FF2B5EF4-FFF2-40B4-BE49-F238E27FC236}">
                <a16:creationId xmlns:a16="http://schemas.microsoft.com/office/drawing/2014/main" id="{D466F10F-7ED6-CA45-A0F3-D87B15A65F50}"/>
              </a:ext>
            </a:extLst>
          </p:cNvPr>
          <p:cNvSpPr/>
          <p:nvPr/>
        </p:nvSpPr>
        <p:spPr>
          <a:xfrm>
            <a:off x="3794760" y="1408176"/>
            <a:ext cx="1316736" cy="1508760"/>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95ABF1-4DD0-1149-B0B6-53C023863DA5}"/>
              </a:ext>
            </a:extLst>
          </p:cNvPr>
          <p:cNvSpPr/>
          <p:nvPr/>
        </p:nvSpPr>
        <p:spPr>
          <a:xfrm>
            <a:off x="5986272" y="1408176"/>
            <a:ext cx="1316736" cy="1508760"/>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712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93192"/>
            <a:ext cx="12192000" cy="869343"/>
          </a:xfrm>
        </p:spPr>
        <p:txBody>
          <a:bodyPr/>
          <a:lstStyle/>
          <a:p>
            <a:r>
              <a:rPr lang="en-US" sz="4800" dirty="0"/>
              <a:t>Intermediate/Power Users: Data Science Workbenches</a:t>
            </a:r>
          </a:p>
        </p:txBody>
      </p:sp>
      <p:sp>
        <p:nvSpPr>
          <p:cNvPr id="4" name="Content Placeholder 2">
            <a:extLst>
              <a:ext uri="{FF2B5EF4-FFF2-40B4-BE49-F238E27FC236}">
                <a16:creationId xmlns:a16="http://schemas.microsoft.com/office/drawing/2014/main" id="{AADF3C10-D3DF-0C4F-B80A-A06459D9A9D3}"/>
              </a:ext>
            </a:extLst>
          </p:cNvPr>
          <p:cNvSpPr>
            <a:spLocks noGrp="1"/>
          </p:cNvSpPr>
          <p:nvPr>
            <p:ph idx="1"/>
          </p:nvPr>
        </p:nvSpPr>
        <p:spPr>
          <a:xfrm>
            <a:off x="707335" y="1862534"/>
            <a:ext cx="11219622" cy="4518387"/>
          </a:xfrm>
        </p:spPr>
        <p:txBody>
          <a:bodyPr>
            <a:normAutofit/>
          </a:bodyPr>
          <a:lstStyle/>
          <a:p>
            <a:r>
              <a:rPr lang="en-US" b="1" dirty="0"/>
              <a:t>Intermediate/Advanced Users need new kinds of ways to interact</a:t>
            </a:r>
          </a:p>
          <a:p>
            <a:r>
              <a:rPr lang="en-US" b="1" dirty="0"/>
              <a:t>APIs to build new tools</a:t>
            </a:r>
          </a:p>
          <a:p>
            <a:r>
              <a:rPr lang="en-US" b="1" dirty="0"/>
              <a:t>Data science </a:t>
            </a:r>
            <a:r>
              <a:rPr lang="en-US" b="1" dirty="0" err="1"/>
              <a:t>workbenchs</a:t>
            </a:r>
            <a:endParaRPr lang="en-US" b="1" dirty="0"/>
          </a:p>
          <a:p>
            <a:pPr lvl="1"/>
            <a:r>
              <a:rPr lang="en-US" dirty="0" err="1"/>
              <a:t>Jupyter</a:t>
            </a:r>
            <a:r>
              <a:rPr lang="en-US" dirty="0"/>
              <a:t> notebooks/</a:t>
            </a:r>
            <a:r>
              <a:rPr lang="en-US" dirty="0" err="1"/>
              <a:t>Rstudio</a:t>
            </a:r>
            <a:endParaRPr lang="en-US" dirty="0"/>
          </a:p>
          <a:p>
            <a:pPr lvl="1"/>
            <a:r>
              <a:rPr lang="en-US" dirty="0"/>
              <a:t>Work in your preferred environment, languages, and libraries </a:t>
            </a:r>
          </a:p>
          <a:p>
            <a:pPr lvl="2"/>
            <a:r>
              <a:rPr lang="en-US" dirty="0"/>
              <a:t>Python, R, C++, </a:t>
            </a:r>
            <a:r>
              <a:rPr lang="en-US" dirty="0" err="1"/>
              <a:t>Matlab</a:t>
            </a:r>
            <a:r>
              <a:rPr lang="en-US" dirty="0"/>
              <a:t>, Spark, etc.</a:t>
            </a:r>
          </a:p>
          <a:p>
            <a:pPr lvl="1"/>
            <a:r>
              <a:rPr lang="en-US" dirty="0"/>
              <a:t>Select the tools you want to use on the fly</a:t>
            </a:r>
          </a:p>
          <a:p>
            <a:pPr lvl="1"/>
            <a:r>
              <a:rPr lang="en-US" dirty="0"/>
              <a:t>Pull tools from public, canonical repositories</a:t>
            </a:r>
          </a:p>
          <a:p>
            <a:pPr lvl="2"/>
            <a:r>
              <a:rPr lang="en-US" dirty="0"/>
              <a:t>GitHub</a:t>
            </a:r>
          </a:p>
          <a:p>
            <a:pPr lvl="2"/>
            <a:r>
              <a:rPr lang="en-US" dirty="0" err="1"/>
              <a:t>DockerHub</a:t>
            </a:r>
            <a:r>
              <a:rPr lang="en-US" dirty="0"/>
              <a:t>/</a:t>
            </a:r>
            <a:r>
              <a:rPr lang="en-US" dirty="0" err="1"/>
              <a:t>SingularityHub</a:t>
            </a:r>
            <a:endParaRPr lang="en-US" dirty="0"/>
          </a:p>
        </p:txBody>
      </p:sp>
    </p:spTree>
    <p:extLst>
      <p:ext uri="{BB962C8B-B14F-4D97-AF65-F5344CB8AC3E}">
        <p14:creationId xmlns:p14="http://schemas.microsoft.com/office/powerpoint/2010/main" val="2662429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03EF-7BB7-7A4F-ADCD-349EEA461652}"/>
              </a:ext>
            </a:extLst>
          </p:cNvPr>
          <p:cNvSpPr>
            <a:spLocks noGrp="1"/>
          </p:cNvSpPr>
          <p:nvPr>
            <p:ph type="ctrTitle"/>
          </p:nvPr>
        </p:nvSpPr>
        <p:spPr/>
        <p:txBody>
          <a:bodyPr/>
          <a:lstStyle/>
          <a:p>
            <a:r>
              <a:rPr lang="en-US" dirty="0"/>
              <a:t>Initial Users and Developers</a:t>
            </a:r>
          </a:p>
        </p:txBody>
      </p:sp>
      <p:sp>
        <p:nvSpPr>
          <p:cNvPr id="3" name="Subtitle 2">
            <a:extLst>
              <a:ext uri="{FF2B5EF4-FFF2-40B4-BE49-F238E27FC236}">
                <a16:creationId xmlns:a16="http://schemas.microsoft.com/office/drawing/2014/main" id="{1E7113DB-E0AB-2F4F-992F-112A2B04F6A9}"/>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D2D90E14-80A5-5144-BFD7-25D3E4B848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6622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101998F-DC5C-AA45-BB6A-AD0EAB0F809A}"/>
              </a:ext>
            </a:extLst>
          </p:cNvPr>
          <p:cNvGrpSpPr/>
          <p:nvPr/>
        </p:nvGrpSpPr>
        <p:grpSpPr>
          <a:xfrm>
            <a:off x="366297" y="4777984"/>
            <a:ext cx="6985660" cy="1641608"/>
            <a:chOff x="344774" y="7644617"/>
            <a:chExt cx="4114699" cy="966941"/>
          </a:xfrm>
        </p:grpSpPr>
        <p:sp>
          <p:nvSpPr>
            <p:cNvPr id="15" name="Rectangle 14">
              <a:extLst>
                <a:ext uri="{FF2B5EF4-FFF2-40B4-BE49-F238E27FC236}">
                  <a16:creationId xmlns:a16="http://schemas.microsoft.com/office/drawing/2014/main" id="{0FBD7FC0-7576-A042-B0B6-21C986AE3522}"/>
                </a:ext>
              </a:extLst>
            </p:cNvPr>
            <p:cNvSpPr/>
            <p:nvPr/>
          </p:nvSpPr>
          <p:spPr>
            <a:xfrm>
              <a:off x="344774" y="7644617"/>
              <a:ext cx="4114699" cy="966941"/>
            </a:xfrm>
            <a:prstGeom prst="rect">
              <a:avLst/>
            </a:prstGeom>
            <a:solidFill>
              <a:schemeClr val="accent4">
                <a:lumMod val="20000"/>
                <a:lumOff val="8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096" tIns="38096" rIns="38096" bIns="38096" numCol="1" spcCol="38100" rtlCol="0" anchor="ctr">
              <a:noAutofit/>
            </a:bodyPr>
            <a:lstStyle/>
            <a:p>
              <a:pPr algn="ctr" defTabSz="619042" latinLnBrk="1" hangingPunct="0"/>
              <a:endParaRPr lang="en-US" sz="3000" kern="0" dirty="0">
                <a:solidFill>
                  <a:srgbClr val="FFFFFF"/>
                </a:solidFill>
                <a:effectLst>
                  <a:outerShdw blurRad="38100" dist="12700" dir="5400000" rotWithShape="0">
                    <a:srgbClr val="000000">
                      <a:alpha val="50000"/>
                    </a:srgbClr>
                  </a:outerShdw>
                </a:effectLst>
                <a:latin typeface="Gill Sans"/>
                <a:cs typeface="Gill Sans"/>
                <a:sym typeface="Gill Sans"/>
              </a:endParaRPr>
            </a:p>
          </p:txBody>
        </p:sp>
        <p:pic>
          <p:nvPicPr>
            <p:cNvPr id="3" name="Picture 2"/>
            <p:cNvPicPr>
              <a:picLocks noChangeAspect="1"/>
            </p:cNvPicPr>
            <p:nvPr/>
          </p:nvPicPr>
          <p:blipFill>
            <a:blip r:embed="rId3"/>
            <a:stretch>
              <a:fillRect/>
            </a:stretch>
          </p:blipFill>
          <p:spPr>
            <a:xfrm>
              <a:off x="540274" y="7697385"/>
              <a:ext cx="3723699" cy="854355"/>
            </a:xfrm>
            <a:prstGeom prst="rect">
              <a:avLst/>
            </a:prstGeom>
          </p:spPr>
        </p:pic>
      </p:grpSp>
      <p:sp>
        <p:nvSpPr>
          <p:cNvPr id="2" name="Title 1">
            <a:extLst>
              <a:ext uri="{FF2B5EF4-FFF2-40B4-BE49-F238E27FC236}">
                <a16:creationId xmlns:a16="http://schemas.microsoft.com/office/drawing/2014/main" id="{4339C000-EC1E-754C-BBBE-17DED3AF73C1}"/>
              </a:ext>
            </a:extLst>
          </p:cNvPr>
          <p:cNvSpPr>
            <a:spLocks noGrp="1"/>
          </p:cNvSpPr>
          <p:nvPr>
            <p:ph type="ctrTitle"/>
          </p:nvPr>
        </p:nvSpPr>
        <p:spPr/>
        <p:txBody>
          <a:bodyPr/>
          <a:lstStyle/>
          <a:p>
            <a:r>
              <a:rPr lang="en-US" dirty="0"/>
              <a:t>The Genomes to Fields Initiative</a:t>
            </a:r>
          </a:p>
        </p:txBody>
      </p:sp>
      <p:sp>
        <p:nvSpPr>
          <p:cNvPr id="8" name="Subtitle 7">
            <a:extLst>
              <a:ext uri="{FF2B5EF4-FFF2-40B4-BE49-F238E27FC236}">
                <a16:creationId xmlns:a16="http://schemas.microsoft.com/office/drawing/2014/main" id="{A885E17E-E146-9448-A05B-F0E0A923FE5E}"/>
              </a:ext>
            </a:extLst>
          </p:cNvPr>
          <p:cNvSpPr>
            <a:spLocks noGrp="1"/>
          </p:cNvSpPr>
          <p:nvPr>
            <p:ph type="subTitle" idx="1"/>
          </p:nvPr>
        </p:nvSpPr>
        <p:spPr>
          <a:xfrm>
            <a:off x="377335" y="1699344"/>
            <a:ext cx="3566091" cy="3488551"/>
          </a:xfrm>
        </p:spPr>
        <p:txBody>
          <a:bodyPr/>
          <a:lstStyle/>
          <a:p>
            <a:r>
              <a:rPr lang="en-US" sz="2400" dirty="0">
                <a:solidFill>
                  <a:schemeClr val="tx1"/>
                </a:solidFill>
                <a:latin typeface="Open Sans" charset="0"/>
                <a:ea typeface="Open Sans" charset="0"/>
                <a:cs typeface="Open Sans" charset="0"/>
              </a:rPr>
              <a:t>This public-private partnership to develop approaches to understand the functions of corn genes and specific alleles across environments.</a:t>
            </a:r>
          </a:p>
        </p:txBody>
      </p:sp>
      <p:sp>
        <p:nvSpPr>
          <p:cNvPr id="9" name="Subtitle 7">
            <a:extLst>
              <a:ext uri="{FF2B5EF4-FFF2-40B4-BE49-F238E27FC236}">
                <a16:creationId xmlns:a16="http://schemas.microsoft.com/office/drawing/2014/main" id="{5C786AF2-8E47-AF44-8F94-86A2652CE22D}"/>
              </a:ext>
            </a:extLst>
          </p:cNvPr>
          <p:cNvSpPr txBox="1">
            <a:spLocks/>
          </p:cNvSpPr>
          <p:nvPr/>
        </p:nvSpPr>
        <p:spPr>
          <a:xfrm>
            <a:off x="4207381" y="1699344"/>
            <a:ext cx="3356461" cy="3488551"/>
          </a:xfrm>
          <a:prstGeom prst="rect">
            <a:avLst/>
          </a:prstGeom>
        </p:spPr>
        <p:txBody>
          <a:bodyPr vert="horz" lIns="0" tIns="0" rIns="0" bIns="0" rtlCol="0" anchor="t">
            <a:noAutofit/>
          </a:bodyPr>
          <a:lstStyle>
            <a:lvl1pPr marL="0" indent="0" algn="l" defTabSz="550361">
              <a:spcAft>
                <a:spcPts val="2400"/>
              </a:spcAft>
              <a:buNone/>
              <a:defRPr kumimoji="0" lang="en-US" sz="3300" b="0" i="0" u="none" strike="noStrike" kern="0" cap="none" spc="0" normalizeH="0" baseline="0" noProof="0" dirty="0" smtClean="0">
                <a:ln>
                  <a:noFill/>
                </a:ln>
                <a:solidFill>
                  <a:schemeClr val="tx1">
                    <a:tint val="75000"/>
                  </a:schemeClr>
                </a:solidFill>
                <a:effectLst/>
                <a:uLnTx/>
                <a:uFillTx/>
                <a:latin typeface="Open Sans Regular" charset="0"/>
                <a:ea typeface="Open Sans Regular" charset="0"/>
                <a:cs typeface="Open Sans Regular" charset="0"/>
                <a:sym typeface="Gill Sans"/>
              </a:defRPr>
            </a:lvl1pPr>
            <a:lvl2pPr marL="304815" indent="0" algn="ctr" defTabSz="550361">
              <a:buSzPct val="75000"/>
              <a:buFont typeface="Arial"/>
              <a:buNone/>
              <a:defRPr sz="3300">
                <a:solidFill>
                  <a:schemeClr val="tx1">
                    <a:tint val="75000"/>
                  </a:schemeClr>
                </a:solidFill>
                <a:latin typeface="Open Sans"/>
                <a:ea typeface="+mn-ea"/>
                <a:cs typeface="Open Sans"/>
                <a:sym typeface="Gill Sans"/>
              </a:defRPr>
            </a:lvl2pPr>
            <a:lvl3pPr marL="609630" indent="0" algn="ctr" defTabSz="550361">
              <a:buNone/>
              <a:defRPr sz="3300">
                <a:solidFill>
                  <a:schemeClr val="tx1">
                    <a:tint val="75000"/>
                  </a:schemeClr>
                </a:solidFill>
                <a:latin typeface="+mn-lt"/>
                <a:ea typeface="+mn-ea"/>
                <a:cs typeface="+mn-cs"/>
                <a:sym typeface="Gill Sans"/>
              </a:defRPr>
            </a:lvl3pPr>
            <a:lvl4pPr marL="914446" indent="0" algn="ctr" defTabSz="550361">
              <a:buNone/>
              <a:defRPr sz="3300">
                <a:solidFill>
                  <a:schemeClr val="tx1">
                    <a:tint val="75000"/>
                  </a:schemeClr>
                </a:solidFill>
                <a:latin typeface="+mn-lt"/>
                <a:ea typeface="+mn-ea"/>
                <a:cs typeface="+mn-cs"/>
                <a:sym typeface="Gill Sans"/>
              </a:defRPr>
            </a:lvl4pPr>
            <a:lvl5pPr marL="1219261" indent="0" algn="ctr" defTabSz="550361">
              <a:buNone/>
              <a:defRPr sz="3300">
                <a:solidFill>
                  <a:schemeClr val="tx1">
                    <a:tint val="75000"/>
                  </a:schemeClr>
                </a:solidFill>
                <a:latin typeface="+mn-lt"/>
                <a:ea typeface="+mn-ea"/>
                <a:cs typeface="+mn-cs"/>
                <a:sym typeface="Gill Sans"/>
              </a:defRPr>
            </a:lvl5pPr>
            <a:lvl6pPr marL="1524076" indent="0" algn="ctr" defTabSz="550361">
              <a:buNone/>
              <a:defRPr sz="3200">
                <a:solidFill>
                  <a:schemeClr val="tx1">
                    <a:tint val="75000"/>
                  </a:schemeClr>
                </a:solidFill>
                <a:latin typeface="+mn-lt"/>
                <a:ea typeface="+mn-ea"/>
                <a:cs typeface="+mn-cs"/>
                <a:sym typeface="Gill Sans"/>
              </a:defRPr>
            </a:lvl6pPr>
            <a:lvl7pPr marL="1828891" indent="0" algn="ctr" defTabSz="550361">
              <a:buNone/>
              <a:defRPr sz="3200">
                <a:solidFill>
                  <a:schemeClr val="tx1">
                    <a:tint val="75000"/>
                  </a:schemeClr>
                </a:solidFill>
                <a:latin typeface="+mn-lt"/>
                <a:ea typeface="+mn-ea"/>
                <a:cs typeface="+mn-cs"/>
                <a:sym typeface="Gill Sans"/>
              </a:defRPr>
            </a:lvl7pPr>
            <a:lvl8pPr marL="2133707" indent="0" algn="ctr" defTabSz="550361">
              <a:buNone/>
              <a:defRPr sz="3200">
                <a:solidFill>
                  <a:schemeClr val="tx1">
                    <a:tint val="75000"/>
                  </a:schemeClr>
                </a:solidFill>
                <a:latin typeface="+mn-lt"/>
                <a:ea typeface="+mn-ea"/>
                <a:cs typeface="+mn-cs"/>
                <a:sym typeface="Gill Sans"/>
              </a:defRPr>
            </a:lvl8pPr>
            <a:lvl9pPr marL="2438522" indent="0" algn="ctr" defTabSz="550361">
              <a:buNone/>
              <a:defRPr sz="3200">
                <a:solidFill>
                  <a:schemeClr val="tx1">
                    <a:tint val="75000"/>
                  </a:schemeClr>
                </a:solidFill>
                <a:latin typeface="+mn-lt"/>
                <a:ea typeface="+mn-ea"/>
                <a:cs typeface="+mn-cs"/>
                <a:sym typeface="Gill Sans"/>
              </a:defRPr>
            </a:lvl9pPr>
          </a:lstStyle>
          <a:p>
            <a:pPr defTabSz="412716">
              <a:spcAft>
                <a:spcPts val="1800"/>
              </a:spcAft>
            </a:pPr>
            <a:r>
              <a:rPr lang="en-US" sz="2400" dirty="0">
                <a:solidFill>
                  <a:srgbClr val="FFFFFF"/>
                </a:solidFill>
                <a:latin typeface="Open Sans" charset="0"/>
                <a:ea typeface="Open Sans" charset="0"/>
                <a:cs typeface="Open Sans" charset="0"/>
              </a:rPr>
              <a:t>Ultimately this information will be used to</a:t>
            </a:r>
            <a:r>
              <a:rPr lang="en-US" sz="2400" dirty="0">
                <a:solidFill>
                  <a:srgbClr val="FFFFFF">
                    <a:tint val="75000"/>
                  </a:srgbClr>
                </a:solidFill>
              </a:rPr>
              <a:t> </a:t>
            </a:r>
            <a:r>
              <a:rPr lang="en-US" sz="2400" dirty="0">
                <a:solidFill>
                  <a:srgbClr val="FFC000"/>
                </a:solidFill>
              </a:rPr>
              <a:t>improve our ability to predict crop performance in</a:t>
            </a:r>
            <a:br>
              <a:rPr lang="en-US" sz="2400" dirty="0">
                <a:solidFill>
                  <a:srgbClr val="FFC000"/>
                </a:solidFill>
              </a:rPr>
            </a:br>
            <a:r>
              <a:rPr lang="en-US" sz="2400" dirty="0">
                <a:solidFill>
                  <a:srgbClr val="FFC000"/>
                </a:solidFill>
              </a:rPr>
              <a:t>diverse environments.</a:t>
            </a:r>
            <a:r>
              <a:rPr lang="en-US" sz="2400" dirty="0">
                <a:solidFill>
                  <a:srgbClr val="FFFFFF">
                    <a:tint val="75000"/>
                  </a:srgbClr>
                </a:solidFill>
              </a:rPr>
              <a:t> </a:t>
            </a:r>
          </a:p>
          <a:p>
            <a:pPr defTabSz="412716">
              <a:spcAft>
                <a:spcPts val="1800"/>
              </a:spcAft>
            </a:pPr>
            <a:endParaRPr lang="en-US" sz="2400" dirty="0">
              <a:solidFill>
                <a:srgbClr val="FFFFFF"/>
              </a:solidFill>
              <a:latin typeface="Open Sans" charset="0"/>
              <a:ea typeface="Open Sans" charset="0"/>
              <a:cs typeface="Open Sans" charset="0"/>
            </a:endParaRPr>
          </a:p>
        </p:txBody>
      </p:sp>
      <p:sp>
        <p:nvSpPr>
          <p:cNvPr id="10" name="Subtitle 7">
            <a:extLst>
              <a:ext uri="{FF2B5EF4-FFF2-40B4-BE49-F238E27FC236}">
                <a16:creationId xmlns:a16="http://schemas.microsoft.com/office/drawing/2014/main" id="{D47AD0D6-E901-8547-B763-0FB96A96B3FC}"/>
              </a:ext>
            </a:extLst>
          </p:cNvPr>
          <p:cNvSpPr txBox="1">
            <a:spLocks/>
          </p:cNvSpPr>
          <p:nvPr/>
        </p:nvSpPr>
        <p:spPr>
          <a:xfrm>
            <a:off x="8028690" y="1699344"/>
            <a:ext cx="3516357" cy="3488551"/>
          </a:xfrm>
          <a:prstGeom prst="rect">
            <a:avLst/>
          </a:prstGeom>
        </p:spPr>
        <p:txBody>
          <a:bodyPr vert="horz" lIns="0" tIns="0" rIns="0" bIns="0" rtlCol="0" anchor="t">
            <a:noAutofit/>
          </a:bodyPr>
          <a:lstStyle>
            <a:lvl1pPr marL="0" indent="0" algn="l" defTabSz="550361">
              <a:spcAft>
                <a:spcPts val="2400"/>
              </a:spcAft>
              <a:buNone/>
              <a:defRPr kumimoji="0" lang="en-US" sz="3300" b="0" i="0" u="none" strike="noStrike" kern="0" cap="none" spc="0" normalizeH="0" baseline="0" noProof="0" dirty="0" smtClean="0">
                <a:ln>
                  <a:noFill/>
                </a:ln>
                <a:solidFill>
                  <a:schemeClr val="tx1">
                    <a:tint val="75000"/>
                  </a:schemeClr>
                </a:solidFill>
                <a:effectLst/>
                <a:uLnTx/>
                <a:uFillTx/>
                <a:latin typeface="Open Sans Regular" charset="0"/>
                <a:ea typeface="Open Sans Regular" charset="0"/>
                <a:cs typeface="Open Sans Regular" charset="0"/>
                <a:sym typeface="Gill Sans"/>
              </a:defRPr>
            </a:lvl1pPr>
            <a:lvl2pPr marL="304815" indent="0" algn="ctr" defTabSz="550361">
              <a:buSzPct val="75000"/>
              <a:buFont typeface="Arial"/>
              <a:buNone/>
              <a:defRPr sz="3300">
                <a:solidFill>
                  <a:schemeClr val="tx1">
                    <a:tint val="75000"/>
                  </a:schemeClr>
                </a:solidFill>
                <a:latin typeface="Open Sans"/>
                <a:ea typeface="+mn-ea"/>
                <a:cs typeface="Open Sans"/>
                <a:sym typeface="Gill Sans"/>
              </a:defRPr>
            </a:lvl2pPr>
            <a:lvl3pPr marL="609630" indent="0" algn="ctr" defTabSz="550361">
              <a:buNone/>
              <a:defRPr sz="3300">
                <a:solidFill>
                  <a:schemeClr val="tx1">
                    <a:tint val="75000"/>
                  </a:schemeClr>
                </a:solidFill>
                <a:latin typeface="+mn-lt"/>
                <a:ea typeface="+mn-ea"/>
                <a:cs typeface="+mn-cs"/>
                <a:sym typeface="Gill Sans"/>
              </a:defRPr>
            </a:lvl3pPr>
            <a:lvl4pPr marL="914446" indent="0" algn="ctr" defTabSz="550361">
              <a:buNone/>
              <a:defRPr sz="3300">
                <a:solidFill>
                  <a:schemeClr val="tx1">
                    <a:tint val="75000"/>
                  </a:schemeClr>
                </a:solidFill>
                <a:latin typeface="+mn-lt"/>
                <a:ea typeface="+mn-ea"/>
                <a:cs typeface="+mn-cs"/>
                <a:sym typeface="Gill Sans"/>
              </a:defRPr>
            </a:lvl4pPr>
            <a:lvl5pPr marL="1219261" indent="0" algn="ctr" defTabSz="550361">
              <a:buNone/>
              <a:defRPr sz="3300">
                <a:solidFill>
                  <a:schemeClr val="tx1">
                    <a:tint val="75000"/>
                  </a:schemeClr>
                </a:solidFill>
                <a:latin typeface="+mn-lt"/>
                <a:ea typeface="+mn-ea"/>
                <a:cs typeface="+mn-cs"/>
                <a:sym typeface="Gill Sans"/>
              </a:defRPr>
            </a:lvl5pPr>
            <a:lvl6pPr marL="1524076" indent="0" algn="ctr" defTabSz="550361">
              <a:buNone/>
              <a:defRPr sz="3200">
                <a:solidFill>
                  <a:schemeClr val="tx1">
                    <a:tint val="75000"/>
                  </a:schemeClr>
                </a:solidFill>
                <a:latin typeface="+mn-lt"/>
                <a:ea typeface="+mn-ea"/>
                <a:cs typeface="+mn-cs"/>
                <a:sym typeface="Gill Sans"/>
              </a:defRPr>
            </a:lvl6pPr>
            <a:lvl7pPr marL="1828891" indent="0" algn="ctr" defTabSz="550361">
              <a:buNone/>
              <a:defRPr sz="3200">
                <a:solidFill>
                  <a:schemeClr val="tx1">
                    <a:tint val="75000"/>
                  </a:schemeClr>
                </a:solidFill>
                <a:latin typeface="+mn-lt"/>
                <a:ea typeface="+mn-ea"/>
                <a:cs typeface="+mn-cs"/>
                <a:sym typeface="Gill Sans"/>
              </a:defRPr>
            </a:lvl7pPr>
            <a:lvl8pPr marL="2133707" indent="0" algn="ctr" defTabSz="550361">
              <a:buNone/>
              <a:defRPr sz="3200">
                <a:solidFill>
                  <a:schemeClr val="tx1">
                    <a:tint val="75000"/>
                  </a:schemeClr>
                </a:solidFill>
                <a:latin typeface="+mn-lt"/>
                <a:ea typeface="+mn-ea"/>
                <a:cs typeface="+mn-cs"/>
                <a:sym typeface="Gill Sans"/>
              </a:defRPr>
            </a:lvl8pPr>
            <a:lvl9pPr marL="2438522" indent="0" algn="ctr" defTabSz="550361">
              <a:buNone/>
              <a:defRPr sz="3200">
                <a:solidFill>
                  <a:schemeClr val="tx1">
                    <a:tint val="75000"/>
                  </a:schemeClr>
                </a:solidFill>
                <a:latin typeface="+mn-lt"/>
                <a:ea typeface="+mn-ea"/>
                <a:cs typeface="+mn-cs"/>
                <a:sym typeface="Gill Sans"/>
              </a:defRPr>
            </a:lvl9pPr>
          </a:lstStyle>
          <a:p>
            <a:pPr defTabSz="412716">
              <a:spcAft>
                <a:spcPts val="1800"/>
              </a:spcAft>
            </a:pPr>
            <a:r>
              <a:rPr lang="en-US" sz="2400" dirty="0">
                <a:solidFill>
                  <a:srgbClr val="FFFFFF"/>
                </a:solidFill>
                <a:latin typeface="Open Sans" charset="0"/>
                <a:ea typeface="Open Sans" charset="0"/>
                <a:cs typeface="Open Sans" charset="0"/>
              </a:rPr>
              <a:t>Experts in genetics, </a:t>
            </a:r>
            <a:r>
              <a:rPr lang="en-US" sz="2400" dirty="0">
                <a:solidFill>
                  <a:srgbClr val="308B16">
                    <a:lumMod val="60000"/>
                    <a:lumOff val="40000"/>
                  </a:srgbClr>
                </a:solidFill>
                <a:latin typeface="Open Sans" charset="0"/>
                <a:ea typeface="Open Sans" charset="0"/>
                <a:cs typeface="Open Sans" charset="0"/>
              </a:rPr>
              <a:t>genomics, plant physiology, agronomy, </a:t>
            </a:r>
            <a:r>
              <a:rPr lang="en-US" sz="2400" dirty="0">
                <a:solidFill>
                  <a:srgbClr val="FFC000"/>
                </a:solidFill>
                <a:latin typeface="Open Sans" charset="0"/>
                <a:ea typeface="Open Sans" charset="0"/>
                <a:cs typeface="Open Sans" charset="0"/>
              </a:rPr>
              <a:t>climatology and crop modeling</a:t>
            </a:r>
            <a:r>
              <a:rPr lang="en-US" sz="2400" dirty="0">
                <a:solidFill>
                  <a:srgbClr val="FFFFFF"/>
                </a:solidFill>
                <a:latin typeface="Open Sans" charset="0"/>
                <a:ea typeface="Open Sans" charset="0"/>
                <a:cs typeface="Open Sans" charset="0"/>
              </a:rPr>
              <a:t>, with </a:t>
            </a:r>
            <a:r>
              <a:rPr lang="en-US" sz="2400" dirty="0">
                <a:solidFill>
                  <a:srgbClr val="BC8027"/>
                </a:solidFill>
                <a:latin typeface="Open Sans" charset="0"/>
                <a:ea typeface="Open Sans" charset="0"/>
                <a:cs typeface="Open Sans" charset="0"/>
              </a:rPr>
              <a:t>computation and informatics, statistics and engineering </a:t>
            </a:r>
            <a:r>
              <a:rPr lang="en-US" sz="2400" dirty="0">
                <a:solidFill>
                  <a:srgbClr val="FFFFFF"/>
                </a:solidFill>
                <a:latin typeface="Open Sans" charset="0"/>
                <a:ea typeface="Open Sans" charset="0"/>
                <a:cs typeface="Open Sans" charset="0"/>
              </a:rPr>
              <a:t>working together.</a:t>
            </a:r>
          </a:p>
        </p:txBody>
      </p:sp>
    </p:spTree>
    <p:extLst>
      <p:ext uri="{BB962C8B-B14F-4D97-AF65-F5344CB8AC3E}">
        <p14:creationId xmlns:p14="http://schemas.microsoft.com/office/powerpoint/2010/main" val="304772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5000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5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5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4"/>
        <p:cNvGrpSpPr/>
        <p:nvPr/>
      </p:nvGrpSpPr>
      <p:grpSpPr>
        <a:xfrm>
          <a:off x="0" y="0"/>
          <a:ext cx="0" cy="0"/>
          <a:chOff x="0" y="0"/>
          <a:chExt cx="0" cy="0"/>
        </a:xfrm>
      </p:grpSpPr>
      <p:pic>
        <p:nvPicPr>
          <p:cNvPr id="6" name="Picture 5">
            <a:extLst>
              <a:ext uri="{FF2B5EF4-FFF2-40B4-BE49-F238E27FC236}">
                <a16:creationId xmlns:a16="http://schemas.microsoft.com/office/drawing/2014/main" id="{F4538CD6-EF60-F04F-AFA3-2D30C7A6625F}"/>
              </a:ext>
            </a:extLst>
          </p:cNvPr>
          <p:cNvPicPr>
            <a:picLocks noChangeAspect="1"/>
          </p:cNvPicPr>
          <p:nvPr/>
        </p:nvPicPr>
        <p:blipFill rotWithShape="1">
          <a:blip r:embed="rId3"/>
          <a:srcRect l="16512" t="8557" r="16512" b="10135"/>
          <a:stretch/>
        </p:blipFill>
        <p:spPr>
          <a:xfrm>
            <a:off x="7460551" y="1808459"/>
            <a:ext cx="2819855" cy="3447973"/>
          </a:xfrm>
          <a:prstGeom prst="rect">
            <a:avLst/>
          </a:prstGeom>
        </p:spPr>
      </p:pic>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273169" y="202092"/>
            <a:ext cx="11533187" cy="780306"/>
          </a:xfrm>
        </p:spPr>
        <p:txBody>
          <a:bodyPr/>
          <a:lstStyle/>
          <a:p>
            <a:r>
              <a:rPr lang="en-US" dirty="0"/>
              <a:t>Data to Information to Knowledge Team</a:t>
            </a:r>
          </a:p>
        </p:txBody>
      </p:sp>
      <p:pic>
        <p:nvPicPr>
          <p:cNvPr id="3" name="Picture 2"/>
          <p:cNvPicPr>
            <a:picLocks noChangeAspect="1"/>
          </p:cNvPicPr>
          <p:nvPr/>
        </p:nvPicPr>
        <p:blipFill rotWithShape="1">
          <a:blip r:embed="rId4"/>
          <a:srcRect l="18296" r="9294" b="7495"/>
          <a:stretch/>
        </p:blipFill>
        <p:spPr>
          <a:xfrm>
            <a:off x="4557443" y="1808534"/>
            <a:ext cx="2828041" cy="3449237"/>
          </a:xfrm>
          <a:prstGeom prst="rect">
            <a:avLst/>
          </a:prstGeom>
        </p:spPr>
      </p:pic>
      <p:grpSp>
        <p:nvGrpSpPr>
          <p:cNvPr id="10" name="Group 9">
            <a:extLst>
              <a:ext uri="{FF2B5EF4-FFF2-40B4-BE49-F238E27FC236}">
                <a16:creationId xmlns:a16="http://schemas.microsoft.com/office/drawing/2014/main" id="{D9DA333E-B63A-4241-9412-B06478105050}"/>
              </a:ext>
            </a:extLst>
          </p:cNvPr>
          <p:cNvGrpSpPr/>
          <p:nvPr/>
        </p:nvGrpSpPr>
        <p:grpSpPr>
          <a:xfrm>
            <a:off x="11096399" y="296038"/>
            <a:ext cx="612897" cy="553864"/>
            <a:chOff x="13988450" y="148242"/>
            <a:chExt cx="1679180" cy="1517445"/>
          </a:xfrm>
        </p:grpSpPr>
        <p:sp>
          <p:nvSpPr>
            <p:cNvPr id="11" name="Rectangle 10">
              <a:extLst>
                <a:ext uri="{FF2B5EF4-FFF2-40B4-BE49-F238E27FC236}">
                  <a16:creationId xmlns:a16="http://schemas.microsoft.com/office/drawing/2014/main" id="{6A7EAA8C-ED3E-C54A-83BE-D073DDBC81A4}"/>
                </a:ext>
              </a:extLst>
            </p:cNvPr>
            <p:cNvSpPr/>
            <p:nvPr/>
          </p:nvSpPr>
          <p:spPr>
            <a:xfrm>
              <a:off x="13988450" y="148242"/>
              <a:ext cx="1679180" cy="1475628"/>
            </a:xfrm>
            <a:prstGeom prst="rect">
              <a:avLst/>
            </a:prstGeom>
            <a:solidFill>
              <a:schemeClr val="accent4">
                <a:lumMod val="40000"/>
                <a:lumOff val="6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096" tIns="38096" rIns="38096" bIns="38096" numCol="1" spcCol="38100" rtlCol="0" anchor="ctr">
              <a:spAutoFit/>
            </a:bodyPr>
            <a:lstStyle/>
            <a:p>
              <a:pPr algn="ctr" defTabSz="619042" latinLnBrk="1" hangingPunct="0"/>
              <a:endParaRPr lang="en-US" sz="30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pic>
          <p:nvPicPr>
            <p:cNvPr id="13" name="Picture 12">
              <a:extLst>
                <a:ext uri="{FF2B5EF4-FFF2-40B4-BE49-F238E27FC236}">
                  <a16:creationId xmlns:a16="http://schemas.microsoft.com/office/drawing/2014/main" id="{7FD280A4-D331-144A-871A-795CEBAA5597}"/>
                </a:ext>
              </a:extLst>
            </p:cNvPr>
            <p:cNvPicPr>
              <a:picLocks noChangeAspect="1"/>
            </p:cNvPicPr>
            <p:nvPr/>
          </p:nvPicPr>
          <p:blipFill rotWithShape="1">
            <a:blip r:embed="rId5"/>
            <a:srcRect l="43846" r="30425"/>
            <a:stretch/>
          </p:blipFill>
          <p:spPr>
            <a:xfrm>
              <a:off x="14049375" y="253859"/>
              <a:ext cx="1583244" cy="1411828"/>
            </a:xfrm>
            <a:prstGeom prst="rect">
              <a:avLst/>
            </a:prstGeom>
            <a:solidFill>
              <a:schemeClr val="accent4">
                <a:lumMod val="20000"/>
                <a:lumOff val="80000"/>
              </a:schemeClr>
            </a:solidFill>
          </p:spPr>
        </p:pic>
      </p:grpSp>
      <p:pic>
        <p:nvPicPr>
          <p:cNvPr id="15" name="Picture 14">
            <a:extLst>
              <a:ext uri="{FF2B5EF4-FFF2-40B4-BE49-F238E27FC236}">
                <a16:creationId xmlns:a16="http://schemas.microsoft.com/office/drawing/2014/main" id="{4860AC7B-6DD6-4141-ACF1-FEC3255E059E}"/>
              </a:ext>
            </a:extLst>
          </p:cNvPr>
          <p:cNvPicPr>
            <a:picLocks noChangeAspect="1"/>
          </p:cNvPicPr>
          <p:nvPr/>
        </p:nvPicPr>
        <p:blipFill rotWithShape="1">
          <a:blip r:embed="rId6"/>
          <a:srcRect l="30268" t="6019" r="32535" b="48653"/>
          <a:stretch/>
        </p:blipFill>
        <p:spPr>
          <a:xfrm>
            <a:off x="1690462" y="1808534"/>
            <a:ext cx="2791913" cy="3449237"/>
          </a:xfrm>
          <a:prstGeom prst="rect">
            <a:avLst/>
          </a:prstGeom>
        </p:spPr>
      </p:pic>
      <p:sp>
        <p:nvSpPr>
          <p:cNvPr id="19" name="TextBox 18">
            <a:extLst>
              <a:ext uri="{FF2B5EF4-FFF2-40B4-BE49-F238E27FC236}">
                <a16:creationId xmlns:a16="http://schemas.microsoft.com/office/drawing/2014/main" id="{4ADBFC9A-3881-2648-BB1A-BE420D85906C}"/>
              </a:ext>
            </a:extLst>
          </p:cNvPr>
          <p:cNvSpPr txBox="1"/>
          <p:nvPr/>
        </p:nvSpPr>
        <p:spPr>
          <a:xfrm>
            <a:off x="4557443" y="5354935"/>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Celeste Falcon</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
        <p:nvSpPr>
          <p:cNvPr id="16" name="TextBox 15">
            <a:extLst>
              <a:ext uri="{FF2B5EF4-FFF2-40B4-BE49-F238E27FC236}">
                <a16:creationId xmlns:a16="http://schemas.microsoft.com/office/drawing/2014/main" id="{2933EDCC-0EE7-D541-8CA9-6409D460D632}"/>
              </a:ext>
            </a:extLst>
          </p:cNvPr>
          <p:cNvSpPr txBox="1"/>
          <p:nvPr/>
        </p:nvSpPr>
        <p:spPr>
          <a:xfrm>
            <a:off x="7460551" y="5354935"/>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Edgar Spalding</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
        <p:nvSpPr>
          <p:cNvPr id="22" name="TextBox 21">
            <a:extLst>
              <a:ext uri="{FF2B5EF4-FFF2-40B4-BE49-F238E27FC236}">
                <a16:creationId xmlns:a16="http://schemas.microsoft.com/office/drawing/2014/main" id="{48CCCF72-5A59-5A43-8A50-03450EAB2553}"/>
              </a:ext>
            </a:extLst>
          </p:cNvPr>
          <p:cNvSpPr txBox="1"/>
          <p:nvPr/>
        </p:nvSpPr>
        <p:spPr>
          <a:xfrm>
            <a:off x="1690462" y="5354935"/>
            <a:ext cx="2387504" cy="618118"/>
          </a:xfrm>
          <a:prstGeom prst="rect">
            <a:avLst/>
          </a:prstGeom>
          <a:noFill/>
        </p:spPr>
        <p:txBody>
          <a:bodyPr wrap="square" lIns="0" tIns="0" rIns="0" bIns="0" rtlCol="0">
            <a:spAutoFit/>
          </a:bodyPr>
          <a:lstStyle/>
          <a:p>
            <a:pPr defTabSz="685709">
              <a:spcAft>
                <a:spcPts val="450"/>
              </a:spcAft>
            </a:pPr>
            <a:r>
              <a:rPr lang="en-US" sz="21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Nathan Miller</a:t>
            </a:r>
          </a:p>
          <a:p>
            <a:pPr defTabSz="685709">
              <a:spcAft>
                <a:spcPts val="450"/>
              </a:spcAft>
            </a:pPr>
            <a:r>
              <a:rPr lang="en-US" sz="15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University of Wisconsin</a:t>
            </a:r>
          </a:p>
        </p:txBody>
      </p:sp>
    </p:spTree>
    <p:extLst>
      <p:ext uri="{BB962C8B-B14F-4D97-AF65-F5344CB8AC3E}">
        <p14:creationId xmlns:p14="http://schemas.microsoft.com/office/powerpoint/2010/main" val="25594294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15" name="Text Placeholder 4">
            <a:extLst>
              <a:ext uri="{FF2B5EF4-FFF2-40B4-BE49-F238E27FC236}">
                <a16:creationId xmlns:a16="http://schemas.microsoft.com/office/drawing/2014/main" id="{B3B39F99-C5C0-BA47-A949-476DCB4020AA}"/>
              </a:ext>
            </a:extLst>
          </p:cNvPr>
          <p:cNvSpPr txBox="1">
            <a:spLocks/>
          </p:cNvSpPr>
          <p:nvPr/>
        </p:nvSpPr>
        <p:spPr>
          <a:xfrm>
            <a:off x="343948" y="1292435"/>
            <a:ext cx="4891218" cy="174577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defTabSz="685709"/>
            <a:r>
              <a:rPr lang="en-US" sz="1050" kern="0"/>
              <a:t>Copy appears here</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ctrTitle"/>
          </p:nvPr>
        </p:nvSpPr>
        <p:spPr>
          <a:xfrm>
            <a:off x="343611" y="378716"/>
            <a:ext cx="11533187" cy="780306"/>
          </a:xfrm>
        </p:spPr>
        <p:txBody>
          <a:bodyPr/>
          <a:lstStyle/>
          <a:p>
            <a:r>
              <a:rPr lang="en-US" dirty="0"/>
              <a:t>Getting Data: processing corn</a:t>
            </a:r>
          </a:p>
        </p:txBody>
      </p:sp>
      <p:grpSp>
        <p:nvGrpSpPr>
          <p:cNvPr id="11" name="Group 10">
            <a:extLst>
              <a:ext uri="{FF2B5EF4-FFF2-40B4-BE49-F238E27FC236}">
                <a16:creationId xmlns:a16="http://schemas.microsoft.com/office/drawing/2014/main" id="{5E79ADCA-E673-4B4D-8A85-2BA0B1CB0D20}"/>
              </a:ext>
            </a:extLst>
          </p:cNvPr>
          <p:cNvGrpSpPr/>
          <p:nvPr/>
        </p:nvGrpSpPr>
        <p:grpSpPr>
          <a:xfrm>
            <a:off x="11096399" y="296038"/>
            <a:ext cx="612897" cy="553864"/>
            <a:chOff x="13988450" y="148242"/>
            <a:chExt cx="1679180" cy="1517445"/>
          </a:xfrm>
        </p:grpSpPr>
        <p:sp>
          <p:nvSpPr>
            <p:cNvPr id="13" name="Rectangle 12">
              <a:extLst>
                <a:ext uri="{FF2B5EF4-FFF2-40B4-BE49-F238E27FC236}">
                  <a16:creationId xmlns:a16="http://schemas.microsoft.com/office/drawing/2014/main" id="{2F670665-3481-C64E-A600-554A06122DF4}"/>
                </a:ext>
              </a:extLst>
            </p:cNvPr>
            <p:cNvSpPr/>
            <p:nvPr/>
          </p:nvSpPr>
          <p:spPr>
            <a:xfrm>
              <a:off x="13988450" y="148242"/>
              <a:ext cx="1679180" cy="1475628"/>
            </a:xfrm>
            <a:prstGeom prst="rect">
              <a:avLst/>
            </a:prstGeom>
            <a:solidFill>
              <a:schemeClr val="accent4">
                <a:lumMod val="40000"/>
                <a:lumOff val="6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096" tIns="38096" rIns="38096" bIns="38096" numCol="1" spcCol="38100" rtlCol="0" anchor="ctr">
              <a:spAutoFit/>
            </a:bodyPr>
            <a:lstStyle/>
            <a:p>
              <a:pPr algn="ctr" defTabSz="619042" latinLnBrk="1" hangingPunct="0"/>
              <a:endParaRPr lang="en-US" sz="30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pic>
          <p:nvPicPr>
            <p:cNvPr id="18" name="Picture 17">
              <a:extLst>
                <a:ext uri="{FF2B5EF4-FFF2-40B4-BE49-F238E27FC236}">
                  <a16:creationId xmlns:a16="http://schemas.microsoft.com/office/drawing/2014/main" id="{E734ABEF-C843-F44A-8626-C7E0DF85CDB4}"/>
                </a:ext>
              </a:extLst>
            </p:cNvPr>
            <p:cNvPicPr>
              <a:picLocks noChangeAspect="1"/>
            </p:cNvPicPr>
            <p:nvPr/>
          </p:nvPicPr>
          <p:blipFill rotWithShape="1">
            <a:blip r:embed="rId3"/>
            <a:srcRect l="43846" r="30425"/>
            <a:stretch/>
          </p:blipFill>
          <p:spPr>
            <a:xfrm>
              <a:off x="14049375" y="253859"/>
              <a:ext cx="1583244" cy="1411828"/>
            </a:xfrm>
            <a:prstGeom prst="rect">
              <a:avLst/>
            </a:prstGeom>
            <a:solidFill>
              <a:schemeClr val="accent4">
                <a:lumMod val="20000"/>
                <a:lumOff val="80000"/>
              </a:schemeClr>
            </a:solidFill>
          </p:spPr>
        </p:pic>
      </p:grpSp>
      <p:pic>
        <p:nvPicPr>
          <p:cNvPr id="6" name="Picture 5">
            <a:extLst>
              <a:ext uri="{FF2B5EF4-FFF2-40B4-BE49-F238E27FC236}">
                <a16:creationId xmlns:a16="http://schemas.microsoft.com/office/drawing/2014/main" id="{CDF9A429-668A-6B49-9F61-D9BBBFCE1C09}"/>
              </a:ext>
            </a:extLst>
          </p:cNvPr>
          <p:cNvPicPr>
            <a:picLocks/>
          </p:cNvPicPr>
          <p:nvPr/>
        </p:nvPicPr>
        <p:blipFill rotWithShape="1">
          <a:blip r:embed="rId4"/>
          <a:srcRect l="7286" t="21811" r="12659" b="26487"/>
          <a:stretch/>
        </p:blipFill>
        <p:spPr>
          <a:xfrm>
            <a:off x="343948" y="1808383"/>
            <a:ext cx="3730388" cy="3672963"/>
          </a:xfrm>
          <a:prstGeom prst="rect">
            <a:avLst/>
          </a:prstGeom>
        </p:spPr>
      </p:pic>
      <p:pic>
        <p:nvPicPr>
          <p:cNvPr id="8" name="Picture 7">
            <a:extLst>
              <a:ext uri="{FF2B5EF4-FFF2-40B4-BE49-F238E27FC236}">
                <a16:creationId xmlns:a16="http://schemas.microsoft.com/office/drawing/2014/main" id="{7C9AB087-A051-3343-9B8F-A4AD898B17B9}"/>
              </a:ext>
            </a:extLst>
          </p:cNvPr>
          <p:cNvPicPr>
            <a:picLocks/>
          </p:cNvPicPr>
          <p:nvPr/>
        </p:nvPicPr>
        <p:blipFill rotWithShape="1">
          <a:blip r:embed="rId5"/>
          <a:srcRect t="22473" r="25477" b="19752"/>
          <a:stretch/>
        </p:blipFill>
        <p:spPr>
          <a:xfrm>
            <a:off x="8046631" y="1808383"/>
            <a:ext cx="3730388" cy="3672963"/>
          </a:xfrm>
          <a:prstGeom prst="rect">
            <a:avLst/>
          </a:prstGeom>
        </p:spPr>
      </p:pic>
      <p:pic>
        <p:nvPicPr>
          <p:cNvPr id="12" name="Picture 11">
            <a:extLst>
              <a:ext uri="{FF2B5EF4-FFF2-40B4-BE49-F238E27FC236}">
                <a16:creationId xmlns:a16="http://schemas.microsoft.com/office/drawing/2014/main" id="{8FA72C6B-1778-D045-ABFB-45077AC220BD}"/>
              </a:ext>
            </a:extLst>
          </p:cNvPr>
          <p:cNvPicPr>
            <a:picLocks/>
          </p:cNvPicPr>
          <p:nvPr/>
        </p:nvPicPr>
        <p:blipFill rotWithShape="1">
          <a:blip r:embed="rId6"/>
          <a:srcRect l="14566" t="20691" r="15964" b="18172"/>
          <a:stretch/>
        </p:blipFill>
        <p:spPr>
          <a:xfrm>
            <a:off x="4195289" y="1808383"/>
            <a:ext cx="3730388" cy="3672963"/>
          </a:xfrm>
          <a:prstGeom prst="rect">
            <a:avLst/>
          </a:prstGeom>
        </p:spPr>
      </p:pic>
      <p:sp>
        <p:nvSpPr>
          <p:cNvPr id="19" name="Subtitle 1">
            <a:extLst>
              <a:ext uri="{FF2B5EF4-FFF2-40B4-BE49-F238E27FC236}">
                <a16:creationId xmlns:a16="http://schemas.microsoft.com/office/drawing/2014/main" id="{561367C4-6306-A040-B1EE-0F2265EF1C0F}"/>
              </a:ext>
            </a:extLst>
          </p:cNvPr>
          <p:cNvSpPr txBox="1">
            <a:spLocks/>
          </p:cNvSpPr>
          <p:nvPr/>
        </p:nvSpPr>
        <p:spPr>
          <a:xfrm>
            <a:off x="343611" y="1291446"/>
            <a:ext cx="11533187" cy="517010"/>
          </a:xfrm>
          <a:prstGeom prst="rect">
            <a:avLst/>
          </a:prstGeom>
        </p:spPr>
        <p:txBody>
          <a:bodyPr vert="horz" lIns="0" tIns="0" rIns="0" bIns="0" rtlCol="0">
            <a:noAutofit/>
          </a:bodyPr>
          <a:lstStyle>
            <a:lvl1pPr algn="l" defTabSz="550361">
              <a:spcAft>
                <a:spcPts val="2400"/>
              </a:spcAft>
              <a:defRPr kumimoji="0" lang="en-US" sz="3300" b="0" i="0" u="none" strike="noStrike" kern="0" cap="none" spc="0" normalizeH="0" baseline="0" noProof="0" dirty="0" smtClean="0">
                <a:ln>
                  <a:noFill/>
                </a:ln>
                <a:solidFill>
                  <a:schemeClr val="tx1">
                    <a:tint val="75000"/>
                  </a:schemeClr>
                </a:solidFill>
                <a:effectLst/>
                <a:uLnTx/>
                <a:uFillTx/>
                <a:latin typeface="Open Sans" charset="0"/>
                <a:ea typeface="Open Sans" charset="0"/>
                <a:cs typeface="Open Sans" charset="0"/>
                <a:sym typeface="Gill Sans"/>
              </a:defRPr>
            </a:lvl1pPr>
            <a:lvl2pPr marL="91445" indent="-457223" algn="l" defTabSz="550361">
              <a:buSzPct val="75000"/>
              <a:buFont typeface="Arial"/>
              <a:buChar char="•"/>
              <a:defRPr sz="3300">
                <a:solidFill>
                  <a:srgbClr val="FFFFFF"/>
                </a:solidFill>
                <a:latin typeface="Open Sans"/>
                <a:ea typeface="+mn-ea"/>
                <a:cs typeface="Open Sans"/>
                <a:sym typeface="Gill Sans"/>
              </a:defRPr>
            </a:lvl2pPr>
            <a:lvl3pPr algn="l" defTabSz="550361">
              <a:defRPr sz="3300">
                <a:solidFill>
                  <a:srgbClr val="FFFFFF"/>
                </a:solidFill>
                <a:latin typeface="+mn-lt"/>
                <a:ea typeface="+mn-ea"/>
                <a:cs typeface="+mn-cs"/>
                <a:sym typeface="Gill Sans"/>
              </a:defRPr>
            </a:lvl3pPr>
            <a:lvl4pPr algn="l" defTabSz="550361">
              <a:defRPr sz="3300">
                <a:solidFill>
                  <a:srgbClr val="FFFFFF"/>
                </a:solidFill>
                <a:latin typeface="+mn-lt"/>
                <a:ea typeface="+mn-ea"/>
                <a:cs typeface="+mn-cs"/>
                <a:sym typeface="Gill Sans"/>
              </a:defRPr>
            </a:lvl4pPr>
            <a:lvl5pPr algn="l" defTabSz="550361">
              <a:defRPr sz="3300">
                <a:solidFill>
                  <a:srgbClr val="FFFFFF"/>
                </a:solidFill>
                <a:latin typeface="+mn-lt"/>
                <a:ea typeface="+mn-ea"/>
                <a:cs typeface="+mn-cs"/>
                <a:sym typeface="Gill Sans"/>
              </a:defRPr>
            </a:lvl5pPr>
            <a:lvl6pPr indent="237079" algn="ctr" defTabSz="550361">
              <a:defRPr sz="3200">
                <a:solidFill>
                  <a:srgbClr val="FFFFFF"/>
                </a:solidFill>
                <a:latin typeface="+mn-lt"/>
                <a:ea typeface="+mn-ea"/>
                <a:cs typeface="+mn-cs"/>
                <a:sym typeface="Gill Sans"/>
              </a:defRPr>
            </a:lvl6pPr>
            <a:lvl7pPr indent="474157" algn="ctr" defTabSz="550361">
              <a:defRPr sz="3200">
                <a:solidFill>
                  <a:srgbClr val="FFFFFF"/>
                </a:solidFill>
                <a:latin typeface="+mn-lt"/>
                <a:ea typeface="+mn-ea"/>
                <a:cs typeface="+mn-cs"/>
                <a:sym typeface="Gill Sans"/>
              </a:defRPr>
            </a:lvl7pPr>
            <a:lvl8pPr indent="711236" algn="ctr" defTabSz="550361">
              <a:defRPr sz="3200">
                <a:solidFill>
                  <a:srgbClr val="FFFFFF"/>
                </a:solidFill>
                <a:latin typeface="+mn-lt"/>
                <a:ea typeface="+mn-ea"/>
                <a:cs typeface="+mn-cs"/>
                <a:sym typeface="Gill Sans"/>
              </a:defRPr>
            </a:lvl8pPr>
            <a:lvl9pPr indent="948314" algn="ctr" defTabSz="550361">
              <a:defRPr sz="3200">
                <a:solidFill>
                  <a:srgbClr val="FFFFFF"/>
                </a:solidFill>
                <a:latin typeface="+mn-lt"/>
                <a:ea typeface="+mn-ea"/>
                <a:cs typeface="+mn-cs"/>
                <a:sym typeface="Gill Sans"/>
              </a:defRPr>
            </a:lvl9pPr>
          </a:lstStyle>
          <a:p>
            <a:pPr defTabSz="412716">
              <a:spcAft>
                <a:spcPts val="1800"/>
              </a:spcAft>
            </a:pPr>
            <a:r>
              <a:rPr lang="en-US" sz="2400" dirty="0">
                <a:solidFill>
                  <a:srgbClr val="FFFFFF">
                    <a:tint val="75000"/>
                  </a:srgbClr>
                </a:solidFill>
                <a:latin typeface="Open Sans" panose="020B0606030504020204" pitchFamily="34" charset="0"/>
                <a:ea typeface="Open Sans" panose="020B0606030504020204" pitchFamily="34" charset="0"/>
                <a:cs typeface="Open Sans" panose="020B0606030504020204" pitchFamily="34" charset="0"/>
                <a:sym typeface="Merriweather Sans"/>
              </a:rPr>
              <a:t>Wisconsin Crop Innovation Center Ear, Cob &amp; Kernel Room</a:t>
            </a:r>
            <a:endPar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defTabSz="412716">
              <a:spcAft>
                <a:spcPts val="1800"/>
              </a:spcAft>
            </a:pPr>
            <a:endParaRPr lang="en-US" sz="24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defTabSz="412716">
              <a:spcAft>
                <a:spcPts val="1800"/>
              </a:spcAft>
            </a:pPr>
            <a:endParaRPr lang="en-US" sz="2475" dirty="0">
              <a:solidFill>
                <a:srgbClr val="FFFFFF">
                  <a:tint val="75000"/>
                </a:srgb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59216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17" name="Picture 16">
            <a:extLst>
              <a:ext uri="{FF2B5EF4-FFF2-40B4-BE49-F238E27FC236}">
                <a16:creationId xmlns:a16="http://schemas.microsoft.com/office/drawing/2014/main" id="{26FD4AF3-45BC-D443-8666-54086AF7B67A}"/>
              </a:ext>
            </a:extLst>
          </p:cNvPr>
          <p:cNvPicPr>
            <a:picLocks noChangeAspect="1"/>
          </p:cNvPicPr>
          <p:nvPr/>
        </p:nvPicPr>
        <p:blipFill>
          <a:blip r:embed="rId3"/>
          <a:stretch>
            <a:fillRect/>
          </a:stretch>
        </p:blipFill>
        <p:spPr>
          <a:xfrm>
            <a:off x="344742" y="2445104"/>
            <a:ext cx="4273698" cy="2438243"/>
          </a:xfrm>
          <a:prstGeom prst="rect">
            <a:avLst/>
          </a:prstGeom>
        </p:spPr>
      </p:pic>
      <p:sp>
        <p:nvSpPr>
          <p:cNvPr id="14" name="Title 3">
            <a:extLst>
              <a:ext uri="{FF2B5EF4-FFF2-40B4-BE49-F238E27FC236}">
                <a16:creationId xmlns:a16="http://schemas.microsoft.com/office/drawing/2014/main" id="{EFC4AF09-410D-E442-BFF8-BE20D4E3D5E2}"/>
              </a:ext>
            </a:extLst>
          </p:cNvPr>
          <p:cNvSpPr txBox="1">
            <a:spLocks/>
          </p:cNvSpPr>
          <p:nvPr/>
        </p:nvSpPr>
        <p:spPr>
          <a:xfrm>
            <a:off x="344742" y="379711"/>
            <a:ext cx="11484453" cy="6666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685709"/>
            <a:r>
              <a:rPr lang="en-US" sz="1050" kern="0"/>
              <a:t>This is Nate Miller</a:t>
            </a:r>
            <a:endParaRPr lang="en-US" sz="1050" kern="0" dirty="0"/>
          </a:p>
        </p:txBody>
      </p:sp>
      <p:sp>
        <p:nvSpPr>
          <p:cNvPr id="2" name="Title 1">
            <a:extLst>
              <a:ext uri="{FF2B5EF4-FFF2-40B4-BE49-F238E27FC236}">
                <a16:creationId xmlns:a16="http://schemas.microsoft.com/office/drawing/2014/main" id="{E1CF1CDB-E5B6-0744-A661-BD3AC889C494}"/>
              </a:ext>
            </a:extLst>
          </p:cNvPr>
          <p:cNvSpPr>
            <a:spLocks noGrp="1"/>
          </p:cNvSpPr>
          <p:nvPr>
            <p:ph type="title"/>
          </p:nvPr>
        </p:nvSpPr>
        <p:spPr>
          <a:xfrm>
            <a:off x="3179149" y="5951226"/>
            <a:ext cx="7130056" cy="666685"/>
          </a:xfrm>
        </p:spPr>
        <p:txBody>
          <a:bodyPr/>
          <a:lstStyle/>
          <a:p>
            <a:r>
              <a:rPr lang="en-US" dirty="0"/>
              <a:t>From data to information</a:t>
            </a:r>
          </a:p>
        </p:txBody>
      </p:sp>
      <p:grpSp>
        <p:nvGrpSpPr>
          <p:cNvPr id="18" name="Group 17">
            <a:extLst>
              <a:ext uri="{FF2B5EF4-FFF2-40B4-BE49-F238E27FC236}">
                <a16:creationId xmlns:a16="http://schemas.microsoft.com/office/drawing/2014/main" id="{F2B8BC00-C707-8A4C-83FD-5BEEF718E2C0}"/>
              </a:ext>
            </a:extLst>
          </p:cNvPr>
          <p:cNvGrpSpPr/>
          <p:nvPr/>
        </p:nvGrpSpPr>
        <p:grpSpPr>
          <a:xfrm>
            <a:off x="11341463" y="214919"/>
            <a:ext cx="612897" cy="553864"/>
            <a:chOff x="13988450" y="148242"/>
            <a:chExt cx="1679180" cy="1517445"/>
          </a:xfrm>
        </p:grpSpPr>
        <p:sp>
          <p:nvSpPr>
            <p:cNvPr id="20" name="Rectangle 19">
              <a:extLst>
                <a:ext uri="{FF2B5EF4-FFF2-40B4-BE49-F238E27FC236}">
                  <a16:creationId xmlns:a16="http://schemas.microsoft.com/office/drawing/2014/main" id="{5FB67E98-B184-1E4A-A163-4134A141A5D8}"/>
                </a:ext>
              </a:extLst>
            </p:cNvPr>
            <p:cNvSpPr/>
            <p:nvPr/>
          </p:nvSpPr>
          <p:spPr>
            <a:xfrm>
              <a:off x="13988450" y="148242"/>
              <a:ext cx="1679180" cy="1475628"/>
            </a:xfrm>
            <a:prstGeom prst="rect">
              <a:avLst/>
            </a:prstGeom>
            <a:solidFill>
              <a:schemeClr val="accent4">
                <a:lumMod val="40000"/>
                <a:lumOff val="6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096" tIns="38096" rIns="38096" bIns="38096" numCol="1" spcCol="38100" rtlCol="0" anchor="ctr">
              <a:spAutoFit/>
            </a:bodyPr>
            <a:lstStyle/>
            <a:p>
              <a:pPr algn="ctr" defTabSz="619042" latinLnBrk="1" hangingPunct="0"/>
              <a:endParaRPr lang="en-US" sz="30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pic>
          <p:nvPicPr>
            <p:cNvPr id="22" name="Picture 21">
              <a:extLst>
                <a:ext uri="{FF2B5EF4-FFF2-40B4-BE49-F238E27FC236}">
                  <a16:creationId xmlns:a16="http://schemas.microsoft.com/office/drawing/2014/main" id="{58277170-3EE8-B14B-B831-167D236077C1}"/>
                </a:ext>
              </a:extLst>
            </p:cNvPr>
            <p:cNvPicPr>
              <a:picLocks noChangeAspect="1"/>
            </p:cNvPicPr>
            <p:nvPr/>
          </p:nvPicPr>
          <p:blipFill rotWithShape="1">
            <a:blip r:embed="rId4"/>
            <a:srcRect l="43846" r="30425"/>
            <a:stretch/>
          </p:blipFill>
          <p:spPr>
            <a:xfrm>
              <a:off x="14049375" y="253859"/>
              <a:ext cx="1583244" cy="1411828"/>
            </a:xfrm>
            <a:prstGeom prst="rect">
              <a:avLst/>
            </a:prstGeom>
            <a:solidFill>
              <a:schemeClr val="accent4">
                <a:lumMod val="20000"/>
                <a:lumOff val="80000"/>
              </a:schemeClr>
            </a:solidFill>
          </p:spPr>
        </p:pic>
      </p:grpSp>
      <p:grpSp>
        <p:nvGrpSpPr>
          <p:cNvPr id="9" name="Group 8">
            <a:extLst>
              <a:ext uri="{FF2B5EF4-FFF2-40B4-BE49-F238E27FC236}">
                <a16:creationId xmlns:a16="http://schemas.microsoft.com/office/drawing/2014/main" id="{D7ED1321-94D6-C64A-90EA-5C85022FF258}"/>
              </a:ext>
            </a:extLst>
          </p:cNvPr>
          <p:cNvGrpSpPr/>
          <p:nvPr/>
        </p:nvGrpSpPr>
        <p:grpSpPr>
          <a:xfrm>
            <a:off x="9140713" y="2240485"/>
            <a:ext cx="2405877" cy="2929262"/>
            <a:chOff x="11343044" y="3357549"/>
            <a:chExt cx="3208149" cy="3906064"/>
          </a:xfrm>
        </p:grpSpPr>
        <p:pic>
          <p:nvPicPr>
            <p:cNvPr id="5" name="Picture 4">
              <a:extLst>
                <a:ext uri="{FF2B5EF4-FFF2-40B4-BE49-F238E27FC236}">
                  <a16:creationId xmlns:a16="http://schemas.microsoft.com/office/drawing/2014/main" id="{D5E48D22-8923-ED48-B542-DC152BD452A3}"/>
                </a:ext>
              </a:extLst>
            </p:cNvPr>
            <p:cNvPicPr>
              <a:picLocks noChangeAspect="1"/>
            </p:cNvPicPr>
            <p:nvPr/>
          </p:nvPicPr>
          <p:blipFill>
            <a:blip r:embed="rId5"/>
            <a:stretch>
              <a:fillRect/>
            </a:stretch>
          </p:blipFill>
          <p:spPr>
            <a:xfrm>
              <a:off x="11418822" y="3357549"/>
              <a:ext cx="3056595" cy="3056595"/>
            </a:xfrm>
            <a:prstGeom prst="rect">
              <a:avLst/>
            </a:prstGeom>
          </p:spPr>
        </p:pic>
        <p:sp>
          <p:nvSpPr>
            <p:cNvPr id="30" name="TextBox 29">
              <a:extLst>
                <a:ext uri="{FF2B5EF4-FFF2-40B4-BE49-F238E27FC236}">
                  <a16:creationId xmlns:a16="http://schemas.microsoft.com/office/drawing/2014/main" id="{C6633382-A10A-0940-A772-222BBF867012}"/>
                </a:ext>
              </a:extLst>
            </p:cNvPr>
            <p:cNvSpPr txBox="1"/>
            <p:nvPr/>
          </p:nvSpPr>
          <p:spPr>
            <a:xfrm>
              <a:off x="11343044" y="6198602"/>
              <a:ext cx="3208149" cy="1065011"/>
            </a:xfrm>
            <a:prstGeom prst="rect">
              <a:avLst/>
            </a:prstGeom>
            <a:noFill/>
          </p:spPr>
          <p:txBody>
            <a:bodyPr wrap="square" rtlCol="0">
              <a:spAutoFit/>
            </a:bodyPr>
            <a:lstStyle/>
            <a:p>
              <a:pPr algn="ctr" defTabSz="685709">
                <a:lnSpc>
                  <a:spcPct val="85000"/>
                </a:lnSpc>
              </a:pPr>
              <a:r>
                <a:rPr lang="en-US" sz="2700" kern="0" dirty="0">
                  <a:solidFill>
                    <a:srgbClr val="FFC000"/>
                  </a:solidFill>
                  <a:latin typeface="Open Sans" panose="020B0606030504020204" pitchFamily="34" charset="0"/>
                  <a:ea typeface="Open Sans" panose="020B0606030504020204" pitchFamily="34" charset="0"/>
                  <a:cs typeface="Open Sans" panose="020B0606030504020204" pitchFamily="34" charset="0"/>
                  <a:sym typeface="Arial"/>
                </a:rPr>
                <a:t>Open Science</a:t>
              </a:r>
            </a:p>
            <a:p>
              <a:pPr algn="ctr" defTabSz="685709">
                <a:lnSpc>
                  <a:spcPct val="85000"/>
                </a:lnSpc>
              </a:pPr>
              <a:r>
                <a:rPr lang="en-US" sz="2700" kern="0" dirty="0">
                  <a:solidFill>
                    <a:srgbClr val="FFC000"/>
                  </a:solidFill>
                  <a:latin typeface="Open Sans" panose="020B0606030504020204" pitchFamily="34" charset="0"/>
                  <a:ea typeface="Open Sans" panose="020B0606030504020204" pitchFamily="34" charset="0"/>
                  <a:cs typeface="Open Sans" panose="020B0606030504020204" pitchFamily="34" charset="0"/>
                  <a:sym typeface="Arial"/>
                </a:rPr>
                <a:t>Grid</a:t>
              </a:r>
            </a:p>
          </p:txBody>
        </p:sp>
      </p:grpSp>
      <p:grpSp>
        <p:nvGrpSpPr>
          <p:cNvPr id="10" name="Group 9">
            <a:extLst>
              <a:ext uri="{FF2B5EF4-FFF2-40B4-BE49-F238E27FC236}">
                <a16:creationId xmlns:a16="http://schemas.microsoft.com/office/drawing/2014/main" id="{1E2E3466-60BF-0643-9ECB-86315B313675}"/>
              </a:ext>
            </a:extLst>
          </p:cNvPr>
          <p:cNvGrpSpPr/>
          <p:nvPr/>
        </p:nvGrpSpPr>
        <p:grpSpPr>
          <a:xfrm>
            <a:off x="5787296" y="2492708"/>
            <a:ext cx="1878899" cy="2386191"/>
            <a:chOff x="7178516" y="3693879"/>
            <a:chExt cx="2505443" cy="3181898"/>
          </a:xfrm>
        </p:grpSpPr>
        <p:grpSp>
          <p:nvGrpSpPr>
            <p:cNvPr id="8" name="Group 7">
              <a:extLst>
                <a:ext uri="{FF2B5EF4-FFF2-40B4-BE49-F238E27FC236}">
                  <a16:creationId xmlns:a16="http://schemas.microsoft.com/office/drawing/2014/main" id="{4A259626-45CF-B84C-AD25-46FCE403B17D}"/>
                </a:ext>
              </a:extLst>
            </p:cNvPr>
            <p:cNvGrpSpPr/>
            <p:nvPr/>
          </p:nvGrpSpPr>
          <p:grpSpPr>
            <a:xfrm>
              <a:off x="7178516" y="3693879"/>
              <a:ext cx="2505443" cy="3181898"/>
              <a:chOff x="6577740" y="3693879"/>
              <a:chExt cx="2505443" cy="3181898"/>
            </a:xfrm>
          </p:grpSpPr>
          <p:sp>
            <p:nvSpPr>
              <p:cNvPr id="23" name="Oval 22">
                <a:extLst>
                  <a:ext uri="{FF2B5EF4-FFF2-40B4-BE49-F238E27FC236}">
                    <a16:creationId xmlns:a16="http://schemas.microsoft.com/office/drawing/2014/main" id="{8854FEC6-80F6-3D43-A20A-3EF52B31E5A5}"/>
                  </a:ext>
                </a:extLst>
              </p:cNvPr>
              <p:cNvSpPr/>
              <p:nvPr/>
            </p:nvSpPr>
            <p:spPr>
              <a:xfrm>
                <a:off x="6577740" y="3693879"/>
                <a:ext cx="2505443" cy="250544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09"/>
                <a:endParaRPr lang="en-US" sz="1050" kern="0">
                  <a:solidFill>
                    <a:srgbClr val="FFFFFF"/>
                  </a:solidFill>
                  <a:latin typeface="Gill Sans"/>
                  <a:cs typeface="Gill Sans"/>
                  <a:sym typeface="Arial"/>
                </a:endParaRPr>
              </a:p>
            </p:txBody>
          </p:sp>
          <p:sp>
            <p:nvSpPr>
              <p:cNvPr id="28" name="TextBox 27">
                <a:extLst>
                  <a:ext uri="{FF2B5EF4-FFF2-40B4-BE49-F238E27FC236}">
                    <a16:creationId xmlns:a16="http://schemas.microsoft.com/office/drawing/2014/main" id="{3E8B27E8-014E-414A-A8E1-6311FF68F70C}"/>
                  </a:ext>
                </a:extLst>
              </p:cNvPr>
              <p:cNvSpPr txBox="1"/>
              <p:nvPr/>
            </p:nvSpPr>
            <p:spPr>
              <a:xfrm>
                <a:off x="6577740" y="6198603"/>
                <a:ext cx="2505443" cy="677174"/>
              </a:xfrm>
              <a:prstGeom prst="rect">
                <a:avLst/>
              </a:prstGeom>
              <a:noFill/>
            </p:spPr>
            <p:txBody>
              <a:bodyPr wrap="square" rtlCol="0">
                <a:spAutoFit/>
              </a:bodyPr>
              <a:lstStyle/>
              <a:p>
                <a:pPr algn="ctr" defTabSz="685709"/>
                <a:r>
                  <a:rPr lang="en-US" sz="2700" kern="0" dirty="0" err="1">
                    <a:solidFill>
                      <a:srgbClr val="0065C1">
                        <a:lumMod val="60000"/>
                        <a:lumOff val="40000"/>
                      </a:srgbClr>
                    </a:solidFill>
                    <a:latin typeface="Open Sans" panose="020B0606030504020204" pitchFamily="34" charset="0"/>
                    <a:ea typeface="Open Sans" panose="020B0606030504020204" pitchFamily="34" charset="0"/>
                    <a:cs typeface="Open Sans" panose="020B0606030504020204" pitchFamily="34" charset="0"/>
                    <a:sym typeface="Arial"/>
                  </a:rPr>
                  <a:t>CyVerse</a:t>
                </a:r>
                <a:endParaRPr lang="en-US" sz="2700" kern="0" dirty="0">
                  <a:solidFill>
                    <a:srgbClr val="0065C1">
                      <a:lumMod val="60000"/>
                      <a:lumOff val="40000"/>
                    </a:srgbClr>
                  </a:solidFill>
                  <a:latin typeface="Open Sans" panose="020B0606030504020204" pitchFamily="34" charset="0"/>
                  <a:ea typeface="Open Sans" panose="020B0606030504020204" pitchFamily="34" charset="0"/>
                  <a:cs typeface="Open Sans" panose="020B0606030504020204" pitchFamily="34" charset="0"/>
                  <a:sym typeface="Arial"/>
                </a:endParaRPr>
              </a:p>
            </p:txBody>
          </p:sp>
        </p:grpSp>
        <p:pic>
          <p:nvPicPr>
            <p:cNvPr id="31" name="Picture 30">
              <a:extLst>
                <a:ext uri="{FF2B5EF4-FFF2-40B4-BE49-F238E27FC236}">
                  <a16:creationId xmlns:a16="http://schemas.microsoft.com/office/drawing/2014/main" id="{5B381790-DE8C-C048-A17D-8F25213EB66C}"/>
                </a:ext>
              </a:extLst>
            </p:cNvPr>
            <p:cNvPicPr>
              <a:picLocks noChangeAspect="1"/>
            </p:cNvPicPr>
            <p:nvPr/>
          </p:nvPicPr>
          <p:blipFill>
            <a:blip r:embed="rId6"/>
            <a:stretch>
              <a:fillRect/>
            </a:stretch>
          </p:blipFill>
          <p:spPr>
            <a:xfrm>
              <a:off x="7480116" y="4184542"/>
              <a:ext cx="1948732" cy="1616421"/>
            </a:xfrm>
            <a:prstGeom prst="rect">
              <a:avLst/>
            </a:prstGeom>
          </p:spPr>
        </p:pic>
      </p:grpSp>
      <p:grpSp>
        <p:nvGrpSpPr>
          <p:cNvPr id="50" name="Group 49">
            <a:extLst>
              <a:ext uri="{FF2B5EF4-FFF2-40B4-BE49-F238E27FC236}">
                <a16:creationId xmlns:a16="http://schemas.microsoft.com/office/drawing/2014/main" id="{FA4CDCF0-FFC6-7D41-BB6E-0A4313317B4C}"/>
              </a:ext>
            </a:extLst>
          </p:cNvPr>
          <p:cNvGrpSpPr/>
          <p:nvPr/>
        </p:nvGrpSpPr>
        <p:grpSpPr>
          <a:xfrm>
            <a:off x="1444094" y="2968372"/>
            <a:ext cx="4343202" cy="1270628"/>
            <a:chOff x="1925647" y="3957770"/>
            <a:chExt cx="5791501" cy="1694336"/>
          </a:xfrm>
        </p:grpSpPr>
        <p:cxnSp>
          <p:nvCxnSpPr>
            <p:cNvPr id="13" name="Straight Connector 12">
              <a:extLst>
                <a:ext uri="{FF2B5EF4-FFF2-40B4-BE49-F238E27FC236}">
                  <a16:creationId xmlns:a16="http://schemas.microsoft.com/office/drawing/2014/main" id="{70E6D8E5-2B8C-964D-868E-A9BE82AF790A}"/>
                </a:ext>
              </a:extLst>
            </p:cNvPr>
            <p:cNvCxnSpPr>
              <a:endCxn id="23" idx="2"/>
            </p:cNvCxnSpPr>
            <p:nvPr/>
          </p:nvCxnSpPr>
          <p:spPr>
            <a:xfrm>
              <a:off x="5115887" y="4282890"/>
              <a:ext cx="2601261" cy="293321"/>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36" name="Straight Connector 35">
              <a:extLst>
                <a:ext uri="{FF2B5EF4-FFF2-40B4-BE49-F238E27FC236}">
                  <a16:creationId xmlns:a16="http://schemas.microsoft.com/office/drawing/2014/main" id="{84BA35B0-8C4E-3643-BC10-B0F52A41D8BC}"/>
                </a:ext>
              </a:extLst>
            </p:cNvPr>
            <p:cNvCxnSpPr>
              <a:cxnSpLocks/>
              <a:endCxn id="23" idx="2"/>
            </p:cNvCxnSpPr>
            <p:nvPr/>
          </p:nvCxnSpPr>
          <p:spPr>
            <a:xfrm>
              <a:off x="3828954" y="3957770"/>
              <a:ext cx="3888194" cy="618441"/>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38" name="Straight Connector 37">
              <a:extLst>
                <a:ext uri="{FF2B5EF4-FFF2-40B4-BE49-F238E27FC236}">
                  <a16:creationId xmlns:a16="http://schemas.microsoft.com/office/drawing/2014/main" id="{D8E01930-5D4B-D34E-A8E3-667253035992}"/>
                </a:ext>
              </a:extLst>
            </p:cNvPr>
            <p:cNvCxnSpPr>
              <a:endCxn id="23" idx="2"/>
            </p:cNvCxnSpPr>
            <p:nvPr/>
          </p:nvCxnSpPr>
          <p:spPr>
            <a:xfrm>
              <a:off x="2880687" y="4133877"/>
              <a:ext cx="4836461" cy="442334"/>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5228095C-CB00-014A-9E30-DFDF056D968E}"/>
                </a:ext>
              </a:extLst>
            </p:cNvPr>
            <p:cNvCxnSpPr>
              <a:endCxn id="23" idx="2"/>
            </p:cNvCxnSpPr>
            <p:nvPr/>
          </p:nvCxnSpPr>
          <p:spPr>
            <a:xfrm>
              <a:off x="3022927" y="4499637"/>
              <a:ext cx="4694221" cy="76574"/>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43" name="Straight Connector 42">
              <a:extLst>
                <a:ext uri="{FF2B5EF4-FFF2-40B4-BE49-F238E27FC236}">
                  <a16:creationId xmlns:a16="http://schemas.microsoft.com/office/drawing/2014/main" id="{A6A279E6-0AD7-F84C-BA96-0F08E92DCA5C}"/>
                </a:ext>
              </a:extLst>
            </p:cNvPr>
            <p:cNvCxnSpPr>
              <a:endCxn id="23" idx="2"/>
            </p:cNvCxnSpPr>
            <p:nvPr/>
          </p:nvCxnSpPr>
          <p:spPr>
            <a:xfrm flipV="1">
              <a:off x="2406554" y="4576211"/>
              <a:ext cx="5310594" cy="176107"/>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22AFCF46-DF83-0D4F-BC5B-B491E2E4EE22}"/>
                </a:ext>
              </a:extLst>
            </p:cNvPr>
            <p:cNvCxnSpPr>
              <a:endCxn id="23" idx="2"/>
            </p:cNvCxnSpPr>
            <p:nvPr/>
          </p:nvCxnSpPr>
          <p:spPr>
            <a:xfrm flipV="1">
              <a:off x="1925647" y="4576211"/>
              <a:ext cx="5791501" cy="756546"/>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832A462-0A93-6348-B7FB-6DC395C03CB7}"/>
                </a:ext>
              </a:extLst>
            </p:cNvPr>
            <p:cNvCxnSpPr>
              <a:endCxn id="23" idx="2"/>
            </p:cNvCxnSpPr>
            <p:nvPr/>
          </p:nvCxnSpPr>
          <p:spPr>
            <a:xfrm flipV="1">
              <a:off x="3022927" y="4576211"/>
              <a:ext cx="4694221" cy="1075895"/>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EED6A8EE-31BF-A345-B733-B12AE7A8D783}"/>
                </a:ext>
              </a:extLst>
            </p:cNvPr>
            <p:cNvCxnSpPr>
              <a:endCxn id="23" idx="2"/>
            </p:cNvCxnSpPr>
            <p:nvPr/>
          </p:nvCxnSpPr>
          <p:spPr>
            <a:xfrm flipV="1">
              <a:off x="4411461" y="4576211"/>
              <a:ext cx="3305687" cy="1075895"/>
            </a:xfrm>
            <a:prstGeom prst="line">
              <a:avLst/>
            </a:prstGeom>
            <a:noFill/>
            <a:ln w="66675" cap="rnd">
              <a:solidFill>
                <a:schemeClr val="tx1"/>
              </a:solidFill>
              <a:prstDash val="sysDot"/>
              <a:miter lim="400000"/>
            </a:ln>
            <a:effectLst/>
          </p:spPr>
          <p:style>
            <a:lnRef idx="0">
              <a:scrgbClr r="0" g="0" b="0"/>
            </a:lnRef>
            <a:fillRef idx="0">
              <a:scrgbClr r="0" g="0" b="0"/>
            </a:fillRef>
            <a:effectRef idx="0">
              <a:scrgbClr r="0" g="0" b="0"/>
            </a:effectRef>
            <a:fontRef idx="none"/>
          </p:style>
        </p:cxnSp>
      </p:grpSp>
      <p:sp>
        <p:nvSpPr>
          <p:cNvPr id="51" name="Arc 50">
            <a:extLst>
              <a:ext uri="{FF2B5EF4-FFF2-40B4-BE49-F238E27FC236}">
                <a16:creationId xmlns:a16="http://schemas.microsoft.com/office/drawing/2014/main" id="{95F65131-F8F7-8848-87EF-8EB4C7E32792}"/>
              </a:ext>
            </a:extLst>
          </p:cNvPr>
          <p:cNvSpPr/>
          <p:nvPr/>
        </p:nvSpPr>
        <p:spPr>
          <a:xfrm rot="18900000">
            <a:off x="5952709" y="1618104"/>
            <a:ext cx="5071898" cy="5084609"/>
          </a:xfrm>
          <a:prstGeom prst="arc">
            <a:avLst/>
          </a:prstGeom>
          <a:noFill/>
          <a:ln w="66675" cap="rnd">
            <a:solidFill>
              <a:srgbClr val="FFFFFF"/>
            </a:solidFill>
            <a:prstDash val="sysDot"/>
            <a:miter lim="400000"/>
            <a:tailEnd type="triangle" w="lg" len="me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3" tIns="34286" rIns="68573" bIns="34286" numCol="1" spcCol="38100" rtlCol="0" anchor="t">
            <a:noAutofit/>
          </a:bodyPr>
          <a:lstStyle/>
          <a:p>
            <a:pPr defTabSz="685709" latinLnBrk="1" hangingPunct="0"/>
            <a:endParaRPr lang="en-US" sz="1350" kern="0" dirty="0">
              <a:solidFill>
                <a:srgbClr val="000000"/>
              </a:solidFill>
              <a:latin typeface="Arial"/>
              <a:cs typeface="Arial"/>
              <a:sym typeface="Arial"/>
            </a:endParaRPr>
          </a:p>
        </p:txBody>
      </p:sp>
      <p:sp>
        <p:nvSpPr>
          <p:cNvPr id="53" name="Arc 52">
            <a:extLst>
              <a:ext uri="{FF2B5EF4-FFF2-40B4-BE49-F238E27FC236}">
                <a16:creationId xmlns:a16="http://schemas.microsoft.com/office/drawing/2014/main" id="{95EA32F2-E00A-EB40-AF96-619C8A3DD947}"/>
              </a:ext>
            </a:extLst>
          </p:cNvPr>
          <p:cNvSpPr/>
          <p:nvPr/>
        </p:nvSpPr>
        <p:spPr>
          <a:xfrm rot="18900000" flipH="1" flipV="1">
            <a:off x="5952709" y="779867"/>
            <a:ext cx="5071898" cy="5084609"/>
          </a:xfrm>
          <a:prstGeom prst="arc">
            <a:avLst/>
          </a:prstGeom>
          <a:noFill/>
          <a:ln w="66675" cap="rnd">
            <a:solidFill>
              <a:srgbClr val="FFFFFF"/>
            </a:solidFill>
            <a:prstDash val="sysDot"/>
            <a:miter lim="400000"/>
            <a:tailEnd type="triangle" w="lg" len="me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8573" tIns="34286" rIns="68573" bIns="34286" numCol="1" spcCol="38100" rtlCol="0" anchor="t">
            <a:noAutofit/>
          </a:bodyPr>
          <a:lstStyle/>
          <a:p>
            <a:pPr defTabSz="685709" latinLnBrk="1" hangingPunct="0"/>
            <a:endParaRPr lang="en-US" sz="1350" kern="0">
              <a:solidFill>
                <a:srgbClr val="000000"/>
              </a:solidFill>
              <a:latin typeface="Arial"/>
              <a:cs typeface="Arial"/>
              <a:sym typeface="Arial"/>
            </a:endParaRPr>
          </a:p>
        </p:txBody>
      </p:sp>
      <p:sp>
        <p:nvSpPr>
          <p:cNvPr id="27" name="Title 1">
            <a:extLst>
              <a:ext uri="{FF2B5EF4-FFF2-40B4-BE49-F238E27FC236}">
                <a16:creationId xmlns:a16="http://schemas.microsoft.com/office/drawing/2014/main" id="{E1CF1CDB-E5B6-0744-A661-BD3AC889C494}"/>
              </a:ext>
            </a:extLst>
          </p:cNvPr>
          <p:cNvSpPr txBox="1">
            <a:spLocks/>
          </p:cNvSpPr>
          <p:nvPr/>
        </p:nvSpPr>
        <p:spPr>
          <a:xfrm>
            <a:off x="62218" y="194692"/>
            <a:ext cx="11484372" cy="666685"/>
          </a:xfrm>
          <a:prstGeom prst="rect">
            <a:avLst/>
          </a:prstGeom>
        </p:spPr>
        <p:txBody>
          <a:bodyPr vert="horz" lIns="0" tIns="0" rIns="0" bIns="0" rtlCol="0" anchor="t">
            <a:noAutofit/>
          </a:bodyPr>
          <a:lstStyle>
            <a:lvl1pPr algn="l" defTabSz="550361">
              <a:lnSpc>
                <a:spcPct val="90000"/>
              </a:lnSpc>
              <a:defRPr sz="6400" b="0" i="0" spc="-100">
                <a:solidFill>
                  <a:srgbClr val="FFFFFF"/>
                </a:solidFill>
                <a:latin typeface="Open Sans Light" charset="0"/>
                <a:ea typeface="Open Sans Light" charset="0"/>
                <a:cs typeface="Open Sans Light" charset="0"/>
                <a:sym typeface="Gill Sans"/>
              </a:defRPr>
            </a:lvl1pPr>
            <a:lvl2pPr indent="152408" algn="ctr" defTabSz="550361">
              <a:defRPr sz="7700">
                <a:solidFill>
                  <a:srgbClr val="FFFFFF"/>
                </a:solidFill>
                <a:latin typeface="+mn-lt"/>
                <a:ea typeface="+mn-ea"/>
                <a:cs typeface="+mn-cs"/>
                <a:sym typeface="Gill Sans"/>
              </a:defRPr>
            </a:lvl2pPr>
            <a:lvl3pPr indent="304815" algn="ctr" defTabSz="550361">
              <a:defRPr sz="7700">
                <a:solidFill>
                  <a:srgbClr val="FFFFFF"/>
                </a:solidFill>
                <a:latin typeface="+mn-lt"/>
                <a:ea typeface="+mn-ea"/>
                <a:cs typeface="+mn-cs"/>
                <a:sym typeface="Gill Sans"/>
              </a:defRPr>
            </a:lvl3pPr>
            <a:lvl4pPr indent="457223" algn="ctr" defTabSz="550361">
              <a:defRPr sz="7700">
                <a:solidFill>
                  <a:srgbClr val="FFFFFF"/>
                </a:solidFill>
                <a:latin typeface="+mn-lt"/>
                <a:ea typeface="+mn-ea"/>
                <a:cs typeface="+mn-cs"/>
                <a:sym typeface="Gill Sans"/>
              </a:defRPr>
            </a:lvl4pPr>
            <a:lvl5pPr indent="609630" algn="ctr" defTabSz="550361">
              <a:defRPr sz="7700">
                <a:solidFill>
                  <a:srgbClr val="FFFFFF"/>
                </a:solidFill>
                <a:latin typeface="+mn-lt"/>
                <a:ea typeface="+mn-ea"/>
                <a:cs typeface="+mn-cs"/>
                <a:sym typeface="Gill Sans"/>
              </a:defRPr>
            </a:lvl5pPr>
            <a:lvl6pPr indent="762038" algn="ctr" defTabSz="550361">
              <a:defRPr sz="7700">
                <a:solidFill>
                  <a:srgbClr val="FFFFFF"/>
                </a:solidFill>
                <a:latin typeface="+mn-lt"/>
                <a:ea typeface="+mn-ea"/>
                <a:cs typeface="+mn-cs"/>
                <a:sym typeface="Gill Sans"/>
              </a:defRPr>
            </a:lvl6pPr>
            <a:lvl7pPr indent="914446" algn="ctr" defTabSz="550361">
              <a:defRPr sz="7700">
                <a:solidFill>
                  <a:srgbClr val="FFFFFF"/>
                </a:solidFill>
                <a:latin typeface="+mn-lt"/>
                <a:ea typeface="+mn-ea"/>
                <a:cs typeface="+mn-cs"/>
                <a:sym typeface="Gill Sans"/>
              </a:defRPr>
            </a:lvl7pPr>
            <a:lvl8pPr indent="1066853" algn="ctr" defTabSz="550361">
              <a:defRPr sz="7700">
                <a:solidFill>
                  <a:srgbClr val="FFFFFF"/>
                </a:solidFill>
                <a:latin typeface="+mn-lt"/>
                <a:ea typeface="+mn-ea"/>
                <a:cs typeface="+mn-cs"/>
                <a:sym typeface="Gill Sans"/>
              </a:defRPr>
            </a:lvl8pPr>
            <a:lvl9pPr indent="1219261" algn="ctr" defTabSz="550361">
              <a:defRPr sz="7700">
                <a:solidFill>
                  <a:srgbClr val="FFFFFF"/>
                </a:solidFill>
                <a:latin typeface="+mn-lt"/>
                <a:ea typeface="+mn-ea"/>
                <a:cs typeface="+mn-cs"/>
                <a:sym typeface="Gill Sans"/>
              </a:defRPr>
            </a:lvl9pPr>
          </a:lstStyle>
          <a:p>
            <a:pPr defTabSz="412716"/>
            <a:r>
              <a:rPr lang="en-US" sz="4799" kern="0" spc="-75" dirty="0"/>
              <a:t>Cyberinfrastructure: The Invisible Platform </a:t>
            </a:r>
          </a:p>
        </p:txBody>
      </p:sp>
    </p:spTree>
    <p:extLst>
      <p:ext uri="{BB962C8B-B14F-4D97-AF65-F5344CB8AC3E}">
        <p14:creationId xmlns:p14="http://schemas.microsoft.com/office/powerpoint/2010/main" val="2181474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decel="5000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animBg="1"/>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1998611" y="2295703"/>
            <a:ext cx="1641665" cy="499676"/>
          </a:xfrm>
          <a:prstGeom prst="rect">
            <a:avLst/>
          </a:prstGeom>
          <a:noFill/>
          <a:ln>
            <a:noFill/>
          </a:ln>
        </p:spPr>
        <p:txBody>
          <a:bodyPr spcFirstLastPara="1" wrap="square" lIns="68562" tIns="68562" rIns="68562" bIns="68562" anchor="t" anchorCtr="0">
            <a:noAutofit/>
          </a:bodyPr>
          <a:lstStyle/>
          <a:p>
            <a:pPr defTabSz="685709"/>
            <a:r>
              <a:rPr lang="en-US" sz="1050" kern="0">
                <a:solidFill>
                  <a:srgbClr val="000000"/>
                </a:solidFill>
                <a:latin typeface="Arial"/>
                <a:cs typeface="Arial"/>
                <a:sym typeface="Arial"/>
              </a:rPr>
              <a:t>Multiple Genomes</a:t>
            </a:r>
            <a:endParaRPr sz="1050" kern="0">
              <a:solidFill>
                <a:srgbClr val="000000"/>
              </a:solidFill>
              <a:latin typeface="Arial"/>
              <a:cs typeface="Arial"/>
              <a:sym typeface="Arial"/>
            </a:endParaRPr>
          </a:p>
        </p:txBody>
      </p:sp>
      <p:pic>
        <p:nvPicPr>
          <p:cNvPr id="336" name="Shape 336"/>
          <p:cNvPicPr preferRelativeResize="0"/>
          <p:nvPr/>
        </p:nvPicPr>
        <p:blipFill rotWithShape="1">
          <a:blip r:embed="rId3">
            <a:alphaModFix/>
          </a:blip>
          <a:srcRect l="9531" r="11705"/>
          <a:stretch/>
        </p:blipFill>
        <p:spPr>
          <a:xfrm rot="16200000">
            <a:off x="4093019" y="2019394"/>
            <a:ext cx="3556829" cy="3360093"/>
          </a:xfrm>
          <a:prstGeom prst="rect">
            <a:avLst/>
          </a:prstGeom>
          <a:noFill/>
          <a:ln>
            <a:noFill/>
          </a:ln>
        </p:spPr>
      </p:pic>
      <p:sp>
        <p:nvSpPr>
          <p:cNvPr id="2" name="Title 1">
            <a:extLst>
              <a:ext uri="{FF2B5EF4-FFF2-40B4-BE49-F238E27FC236}">
                <a16:creationId xmlns:a16="http://schemas.microsoft.com/office/drawing/2014/main" id="{1DD66930-1435-F849-90B3-A5ECF26971F8}"/>
              </a:ext>
            </a:extLst>
          </p:cNvPr>
          <p:cNvSpPr>
            <a:spLocks noGrp="1"/>
          </p:cNvSpPr>
          <p:nvPr>
            <p:ph type="ctrTitle"/>
          </p:nvPr>
        </p:nvSpPr>
        <p:spPr/>
        <p:txBody>
          <a:bodyPr/>
          <a:lstStyle/>
          <a:p>
            <a:r>
              <a:rPr lang="en-US" dirty="0"/>
              <a:t>Novel ways to describe data </a:t>
            </a:r>
          </a:p>
        </p:txBody>
      </p:sp>
      <p:pic>
        <p:nvPicPr>
          <p:cNvPr id="9" name="Shape 450">
            <a:extLst>
              <a:ext uri="{FF2B5EF4-FFF2-40B4-BE49-F238E27FC236}">
                <a16:creationId xmlns:a16="http://schemas.microsoft.com/office/drawing/2014/main" id="{56204CAC-1017-BC45-9784-0D11F7CF8BF1}"/>
              </a:ext>
            </a:extLst>
          </p:cNvPr>
          <p:cNvPicPr preferRelativeResize="0"/>
          <p:nvPr/>
        </p:nvPicPr>
        <p:blipFill rotWithShape="1">
          <a:blip r:embed="rId4">
            <a:alphaModFix/>
          </a:blip>
          <a:srcRect l="1126"/>
          <a:stretch/>
        </p:blipFill>
        <p:spPr>
          <a:xfrm>
            <a:off x="430781" y="1808459"/>
            <a:ext cx="3434458" cy="3669396"/>
          </a:xfrm>
          <a:prstGeom prst="rect">
            <a:avLst/>
          </a:prstGeom>
          <a:noFill/>
          <a:ln>
            <a:noFill/>
          </a:ln>
        </p:spPr>
      </p:pic>
      <p:pic>
        <p:nvPicPr>
          <p:cNvPr id="8" name="Shape 449">
            <a:extLst>
              <a:ext uri="{FF2B5EF4-FFF2-40B4-BE49-F238E27FC236}">
                <a16:creationId xmlns:a16="http://schemas.microsoft.com/office/drawing/2014/main" id="{A65F8F90-CACE-9A43-B1BC-26C2B53CDFE3}"/>
              </a:ext>
            </a:extLst>
          </p:cNvPr>
          <p:cNvPicPr preferRelativeResize="0"/>
          <p:nvPr/>
        </p:nvPicPr>
        <p:blipFill rotWithShape="1">
          <a:blip r:embed="rId5">
            <a:alphaModFix/>
          </a:blip>
          <a:srcRect/>
          <a:stretch/>
        </p:blipFill>
        <p:spPr>
          <a:xfrm>
            <a:off x="7877628" y="1864742"/>
            <a:ext cx="3999170" cy="3613113"/>
          </a:xfrm>
          <a:prstGeom prst="rect">
            <a:avLst/>
          </a:prstGeom>
          <a:noFill/>
          <a:ln>
            <a:noFill/>
          </a:ln>
        </p:spPr>
      </p:pic>
      <p:grpSp>
        <p:nvGrpSpPr>
          <p:cNvPr id="11" name="Group 10">
            <a:extLst>
              <a:ext uri="{FF2B5EF4-FFF2-40B4-BE49-F238E27FC236}">
                <a16:creationId xmlns:a16="http://schemas.microsoft.com/office/drawing/2014/main" id="{4BE2095A-3447-CD48-A3BC-28F7861E295B}"/>
              </a:ext>
            </a:extLst>
          </p:cNvPr>
          <p:cNvGrpSpPr/>
          <p:nvPr/>
        </p:nvGrpSpPr>
        <p:grpSpPr>
          <a:xfrm>
            <a:off x="11096399" y="296038"/>
            <a:ext cx="612897" cy="553864"/>
            <a:chOff x="13988450" y="148242"/>
            <a:chExt cx="1679180" cy="1517445"/>
          </a:xfrm>
        </p:grpSpPr>
        <p:sp>
          <p:nvSpPr>
            <p:cNvPr id="12" name="Rectangle 11">
              <a:extLst>
                <a:ext uri="{FF2B5EF4-FFF2-40B4-BE49-F238E27FC236}">
                  <a16:creationId xmlns:a16="http://schemas.microsoft.com/office/drawing/2014/main" id="{5800B370-EEAF-2B4C-807D-4EE778753D41}"/>
                </a:ext>
              </a:extLst>
            </p:cNvPr>
            <p:cNvSpPr/>
            <p:nvPr/>
          </p:nvSpPr>
          <p:spPr>
            <a:xfrm>
              <a:off x="13988450" y="148242"/>
              <a:ext cx="1679180" cy="1475628"/>
            </a:xfrm>
            <a:prstGeom prst="rect">
              <a:avLst/>
            </a:prstGeom>
            <a:solidFill>
              <a:schemeClr val="accent4">
                <a:lumMod val="40000"/>
                <a:lumOff val="6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096" tIns="38096" rIns="38096" bIns="38096" numCol="1" spcCol="38100" rtlCol="0" anchor="ctr">
              <a:spAutoFit/>
            </a:bodyPr>
            <a:lstStyle/>
            <a:p>
              <a:pPr algn="ctr" defTabSz="619042" latinLnBrk="1" hangingPunct="0"/>
              <a:endParaRPr lang="en-US" sz="3000" kern="0">
                <a:solidFill>
                  <a:srgbClr val="FFFFFF"/>
                </a:solidFill>
                <a:effectLst>
                  <a:outerShdw blurRad="38100" dist="12700" dir="5400000" rotWithShape="0">
                    <a:srgbClr val="000000">
                      <a:alpha val="50000"/>
                    </a:srgbClr>
                  </a:outerShdw>
                </a:effectLst>
                <a:latin typeface="Gill Sans"/>
                <a:cs typeface="Gill Sans"/>
                <a:sym typeface="Gill Sans"/>
              </a:endParaRPr>
            </a:p>
          </p:txBody>
        </p:sp>
        <p:pic>
          <p:nvPicPr>
            <p:cNvPr id="13" name="Picture 12">
              <a:extLst>
                <a:ext uri="{FF2B5EF4-FFF2-40B4-BE49-F238E27FC236}">
                  <a16:creationId xmlns:a16="http://schemas.microsoft.com/office/drawing/2014/main" id="{D97580ED-6B17-3040-9C0F-247FF4740CE6}"/>
                </a:ext>
              </a:extLst>
            </p:cNvPr>
            <p:cNvPicPr>
              <a:picLocks noChangeAspect="1"/>
            </p:cNvPicPr>
            <p:nvPr/>
          </p:nvPicPr>
          <p:blipFill rotWithShape="1">
            <a:blip r:embed="rId6"/>
            <a:srcRect l="43846" r="30425"/>
            <a:stretch/>
          </p:blipFill>
          <p:spPr>
            <a:xfrm>
              <a:off x="14049375" y="253859"/>
              <a:ext cx="1583244" cy="1411828"/>
            </a:xfrm>
            <a:prstGeom prst="rect">
              <a:avLst/>
            </a:prstGeom>
            <a:solidFill>
              <a:schemeClr val="accent4">
                <a:lumMod val="20000"/>
                <a:lumOff val="80000"/>
              </a:schemeClr>
            </a:solidFill>
          </p:spPr>
        </p:pic>
      </p:grpSp>
    </p:spTree>
    <p:extLst>
      <p:ext uri="{BB962C8B-B14F-4D97-AF65-F5344CB8AC3E}">
        <p14:creationId xmlns:p14="http://schemas.microsoft.com/office/powerpoint/2010/main" val="21268752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874b6422e71294979d2e4ecdfa995844aca235a"/>
</p:tagLst>
</file>

<file path=ppt/theme/_rels/theme3.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Generic New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Verse PPT Theme-template" id="{F542F1E0-408B-4E0D-B65A-071A189FF1E9}" vid="{AC48C072-E801-4DE1-8C9B-ED2920775EA8}"/>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1" hangingPunct="0">
          <a:lnSpc>
            <a:spcPct val="100000"/>
          </a:lnSpc>
          <a:spcBef>
            <a:spcPts val="0"/>
          </a:spcBef>
          <a:spcAft>
            <a:spcPts val="0"/>
          </a:spcAft>
          <a:buClrTx/>
          <a:buSzTx/>
          <a:buFontTx/>
          <a:buNone/>
          <a:tabLst/>
          <a:defRPr kumimoji="0" sz="5400" b="0" i="0" u="none" strike="noStrike" cap="none" spc="0" normalizeH="0" baseline="0" dirty="0" smtClean="0">
            <a:ln>
              <a:noFill/>
            </a:ln>
            <a:solidFill>
              <a:srgbClr val="FFFFFF"/>
            </a:solidFill>
            <a:effectLst/>
            <a:uFillTx/>
            <a:latin typeface="Open Sans"/>
            <a:sym typeface="Gill Sans"/>
          </a:defRPr>
        </a:def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CyVerse PPT Theme-template</Template>
  <TotalTime>1300</TotalTime>
  <Words>1545</Words>
  <Application>Microsoft Macintosh PowerPoint</Application>
  <PresentationFormat>Widescreen</PresentationFormat>
  <Paragraphs>228</Paragraphs>
  <Slides>30</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Arial</vt:lpstr>
      <vt:lpstr>Calibri</vt:lpstr>
      <vt:lpstr>Gill Sans</vt:lpstr>
      <vt:lpstr>Merriweather Sans</vt:lpstr>
      <vt:lpstr>Open Sans</vt:lpstr>
      <vt:lpstr>Open Sans Light</vt:lpstr>
      <vt:lpstr>Open Sans Regular</vt:lpstr>
      <vt:lpstr>Generic New Slide</vt:lpstr>
      <vt:lpstr>Simple Light</vt:lpstr>
      <vt:lpstr>2_Black</vt:lpstr>
      <vt:lpstr>Image Analysis in CyVerse</vt:lpstr>
      <vt:lpstr>PowerPoint Presentation</vt:lpstr>
      <vt:lpstr>PowerPoint Presentation</vt:lpstr>
      <vt:lpstr>Initial Users and Developers</vt:lpstr>
      <vt:lpstr>The Genomes to Fields Initiative</vt:lpstr>
      <vt:lpstr>Data to Information to Knowledge Team</vt:lpstr>
      <vt:lpstr>Getting Data: processing corn</vt:lpstr>
      <vt:lpstr>From data to information</vt:lpstr>
      <vt:lpstr>Novel ways to describe data </vt:lpstr>
      <vt:lpstr>Carrot Phenomics</vt:lpstr>
      <vt:lpstr>Maize Tassels: machine vision</vt:lpstr>
      <vt:lpstr>Maize Ear, Cob, and Kernel</vt:lpstr>
      <vt:lpstr>Maize Architecture Pipeline</vt:lpstr>
      <vt:lpstr>CyVerse BisQue: more, together</vt:lpstr>
      <vt:lpstr>PowerPoint Presentation</vt:lpstr>
      <vt:lpstr>Scaling Image Files and Metadata Management</vt:lpstr>
      <vt:lpstr>Planteome Image Analysis in BisQue</vt:lpstr>
      <vt:lpstr>Future Development: Cycle of Machine Learning and  Metadata</vt:lpstr>
      <vt:lpstr>Democratization of Machine Learning</vt:lpstr>
      <vt:lpstr>Training Made Simpler</vt:lpstr>
      <vt:lpstr>PowerPoint Presentation</vt:lpstr>
      <vt:lpstr>PowerPoint Presentation</vt:lpstr>
      <vt:lpstr>PowerPoint Presentation</vt:lpstr>
      <vt:lpstr>PowerPoint Presentation</vt:lpstr>
      <vt:lpstr>PowerPoint Presentation</vt:lpstr>
      <vt:lpstr>Analysis Needs Going Forward</vt:lpstr>
      <vt:lpstr>Novel Data Types and Workflows</vt:lpstr>
      <vt:lpstr>Data Handling</vt:lpstr>
      <vt:lpstr>Executive Environment</vt:lpstr>
      <vt:lpstr>Intermediate/Power Users: Data Science Workbenches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Williams</dc:creator>
  <cp:lastModifiedBy>Microsoft Office User</cp:lastModifiedBy>
  <cp:revision>59</cp:revision>
  <dcterms:created xsi:type="dcterms:W3CDTF">2016-02-11T16:59:42Z</dcterms:created>
  <dcterms:modified xsi:type="dcterms:W3CDTF">2018-03-15T03:49:10Z</dcterms:modified>
</cp:coreProperties>
</file>